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3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7"/>
            <a:ext cx="1592580" cy="507365"/>
          </a:xfrm>
          <a:custGeom>
            <a:avLst/>
            <a:gdLst/>
            <a:ahLst/>
            <a:cxnLst/>
            <a:rect l="l" t="t" r="r" b="b"/>
            <a:pathLst>
              <a:path w="1592580" h="507365">
                <a:moveTo>
                  <a:pt x="0" y="0"/>
                </a:moveTo>
                <a:lnTo>
                  <a:pt x="0" y="503440"/>
                </a:lnTo>
                <a:lnTo>
                  <a:pt x="1245844" y="506984"/>
                </a:lnTo>
                <a:lnTo>
                  <a:pt x="1346225" y="506984"/>
                </a:lnTo>
                <a:lnTo>
                  <a:pt x="1350860" y="502234"/>
                </a:lnTo>
                <a:lnTo>
                  <a:pt x="1352410" y="500608"/>
                </a:lnTo>
                <a:lnTo>
                  <a:pt x="1354302" y="499071"/>
                </a:lnTo>
                <a:lnTo>
                  <a:pt x="1355852" y="497446"/>
                </a:lnTo>
                <a:lnTo>
                  <a:pt x="1584960" y="268655"/>
                </a:lnTo>
                <a:lnTo>
                  <a:pt x="1590281" y="261505"/>
                </a:lnTo>
                <a:lnTo>
                  <a:pt x="1592046" y="254355"/>
                </a:lnTo>
                <a:lnTo>
                  <a:pt x="1590281" y="247205"/>
                </a:lnTo>
                <a:lnTo>
                  <a:pt x="1584960" y="240055"/>
                </a:lnTo>
                <a:lnTo>
                  <a:pt x="1355852" y="11252"/>
                </a:lnTo>
                <a:lnTo>
                  <a:pt x="1350860" y="11252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7"/>
                </a:lnTo>
                <a:lnTo>
                  <a:pt x="1245844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4000500" cy="10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064508" y="7620"/>
            <a:ext cx="8128000" cy="347980"/>
          </a:xfrm>
          <a:custGeom>
            <a:avLst/>
            <a:gdLst/>
            <a:ahLst/>
            <a:cxnLst/>
            <a:rect l="l" t="t" r="r" b="b"/>
            <a:pathLst>
              <a:path w="8128000" h="347980">
                <a:moveTo>
                  <a:pt x="0" y="347472"/>
                </a:moveTo>
                <a:lnTo>
                  <a:pt x="8127492" y="347472"/>
                </a:lnTo>
                <a:lnTo>
                  <a:pt x="8127492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064508" y="1523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56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2192000" y="1523"/>
            <a:ext cx="0" cy="391795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66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058411" y="1523"/>
            <a:ext cx="8133715" cy="12700"/>
          </a:xfrm>
          <a:custGeom>
            <a:avLst/>
            <a:gdLst/>
            <a:ahLst/>
            <a:cxnLst/>
            <a:rect l="l" t="t" r="r" b="b"/>
            <a:pathLst>
              <a:path w="8133715" h="12700">
                <a:moveTo>
                  <a:pt x="0" y="12192"/>
                </a:moveTo>
                <a:lnTo>
                  <a:pt x="8133588" y="12192"/>
                </a:lnTo>
                <a:lnTo>
                  <a:pt x="813358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4059173" y="374141"/>
            <a:ext cx="8133715" cy="0"/>
          </a:xfrm>
          <a:custGeom>
            <a:avLst/>
            <a:gdLst/>
            <a:ahLst/>
            <a:cxnLst/>
            <a:rect l="l" t="t" r="r" b="b"/>
            <a:pathLst>
              <a:path w="8133715">
                <a:moveTo>
                  <a:pt x="0" y="0"/>
                </a:moveTo>
                <a:lnTo>
                  <a:pt x="813358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3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7"/>
            <a:ext cx="1592580" cy="507365"/>
          </a:xfrm>
          <a:custGeom>
            <a:avLst/>
            <a:gdLst/>
            <a:ahLst/>
            <a:cxnLst/>
            <a:rect l="l" t="t" r="r" b="b"/>
            <a:pathLst>
              <a:path w="1592580" h="507365">
                <a:moveTo>
                  <a:pt x="0" y="0"/>
                </a:moveTo>
                <a:lnTo>
                  <a:pt x="0" y="503440"/>
                </a:lnTo>
                <a:lnTo>
                  <a:pt x="1245844" y="506984"/>
                </a:lnTo>
                <a:lnTo>
                  <a:pt x="1346225" y="506984"/>
                </a:lnTo>
                <a:lnTo>
                  <a:pt x="1350860" y="502234"/>
                </a:lnTo>
                <a:lnTo>
                  <a:pt x="1352410" y="500608"/>
                </a:lnTo>
                <a:lnTo>
                  <a:pt x="1354302" y="499071"/>
                </a:lnTo>
                <a:lnTo>
                  <a:pt x="1355852" y="497446"/>
                </a:lnTo>
                <a:lnTo>
                  <a:pt x="1584960" y="268655"/>
                </a:lnTo>
                <a:lnTo>
                  <a:pt x="1590281" y="261505"/>
                </a:lnTo>
                <a:lnTo>
                  <a:pt x="1592046" y="254355"/>
                </a:lnTo>
                <a:lnTo>
                  <a:pt x="1590281" y="247205"/>
                </a:lnTo>
                <a:lnTo>
                  <a:pt x="1584960" y="240055"/>
                </a:lnTo>
                <a:lnTo>
                  <a:pt x="1355852" y="11252"/>
                </a:lnTo>
                <a:lnTo>
                  <a:pt x="1350860" y="11252"/>
                </a:lnTo>
                <a:lnTo>
                  <a:pt x="1350860" y="6502"/>
                </a:lnTo>
                <a:lnTo>
                  <a:pt x="1346225" y="6502"/>
                </a:lnTo>
                <a:lnTo>
                  <a:pt x="1341412" y="1727"/>
                </a:lnTo>
                <a:lnTo>
                  <a:pt x="1245844" y="1727"/>
                </a:lnTo>
                <a:lnTo>
                  <a:pt x="0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0"/>
            <a:ext cx="4000500" cy="1057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1996" y="483989"/>
            <a:ext cx="11548007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9789" y="1291046"/>
            <a:ext cx="8752421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3D3D3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sfg.ucsf.edu/sflear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hyperlink" Target="https://zsfg.ucsf.edu/sites/g/files/tkssra3261/f/wysiwyg/2021%20SF%20Learning%20TA%20Contact%20LIst%20for%20Trainees%20%281%29_0_0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sfg.ucsf.edu/sites/g/files/tkssra3261/f/wysiwyg/2021%20SF%20Learning%20Department%20Champion%20and%20Manager%20Contact%20for%20Faculty%20and%20Staff%20%281%29_0.pdf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89710" marR="5080" indent="626110">
              <a:lnSpc>
                <a:spcPct val="100000"/>
              </a:lnSpc>
              <a:spcBef>
                <a:spcPts val="100"/>
              </a:spcBef>
            </a:pPr>
            <a:r>
              <a:rPr dirty="0"/>
              <a:t>How </a:t>
            </a:r>
            <a:r>
              <a:rPr spc="-15" dirty="0"/>
              <a:t>to </a:t>
            </a:r>
            <a:r>
              <a:rPr dirty="0"/>
              <a:t>Access </a:t>
            </a:r>
            <a:r>
              <a:rPr spc="-5" dirty="0"/>
              <a:t>the </a:t>
            </a:r>
            <a:r>
              <a:rPr dirty="0"/>
              <a:t>SF  </a:t>
            </a:r>
            <a:r>
              <a:rPr spc="-15" dirty="0"/>
              <a:t>Employee </a:t>
            </a:r>
            <a:r>
              <a:rPr spc="-5" dirty="0"/>
              <a:t>Learning</a:t>
            </a:r>
            <a:r>
              <a:rPr spc="-150" dirty="0"/>
              <a:t> </a:t>
            </a:r>
            <a:r>
              <a:rPr spc="-25" dirty="0"/>
              <a:t>Portal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62418" y="3118322"/>
            <a:ext cx="5541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D3D3D"/>
                </a:solidFill>
                <a:latin typeface="Calibri"/>
                <a:cs typeface="Calibri"/>
              </a:rPr>
              <a:t>A Quick Guide </a:t>
            </a:r>
            <a:r>
              <a:rPr sz="1800" b="1" spc="-10" dirty="0">
                <a:solidFill>
                  <a:srgbClr val="3D3D3D"/>
                </a:solidFill>
                <a:latin typeface="Calibri"/>
                <a:cs typeface="Calibri"/>
              </a:rPr>
              <a:t>for </a:t>
            </a:r>
            <a:r>
              <a:rPr sz="1800" b="1" spc="-5" dirty="0">
                <a:solidFill>
                  <a:srgbClr val="3D3D3D"/>
                </a:solidFill>
                <a:latin typeface="Calibri"/>
                <a:cs typeface="Calibri"/>
              </a:rPr>
              <a:t>UCSF Faculty, Staff, </a:t>
            </a:r>
            <a:r>
              <a:rPr sz="1800" b="1" dirty="0">
                <a:solidFill>
                  <a:srgbClr val="3D3D3D"/>
                </a:solidFill>
                <a:latin typeface="Calibri"/>
                <a:cs typeface="Calibri"/>
              </a:rPr>
              <a:t>and</a:t>
            </a:r>
            <a:r>
              <a:rPr sz="1800" b="1" spc="-285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3D3D3D"/>
                </a:solidFill>
                <a:latin typeface="Calibri"/>
                <a:cs typeface="Calibri"/>
              </a:rPr>
              <a:t>Trainees </a:t>
            </a:r>
            <a:r>
              <a:rPr sz="1800" b="1" spc="-15" dirty="0">
                <a:solidFill>
                  <a:srgbClr val="3D3D3D"/>
                </a:solidFill>
                <a:latin typeface="Calibri"/>
                <a:cs typeface="Calibri"/>
              </a:rPr>
              <a:t>at </a:t>
            </a:r>
            <a:r>
              <a:rPr sz="1800" b="1" spc="-20" dirty="0">
                <a:solidFill>
                  <a:srgbClr val="3D3D3D"/>
                </a:solidFill>
                <a:latin typeface="Calibri"/>
                <a:cs typeface="Calibri"/>
              </a:rPr>
              <a:t>ZSFG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01767" y="3771900"/>
            <a:ext cx="3660647" cy="1775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508" y="7620"/>
            <a:ext cx="8128000" cy="347980"/>
          </a:xfrm>
          <a:custGeom>
            <a:avLst/>
            <a:gdLst/>
            <a:ahLst/>
            <a:cxnLst/>
            <a:rect l="l" t="t" r="r" b="b"/>
            <a:pathLst>
              <a:path w="8128000" h="347980">
                <a:moveTo>
                  <a:pt x="0" y="347472"/>
                </a:moveTo>
                <a:lnTo>
                  <a:pt x="8127492" y="347472"/>
                </a:lnTo>
                <a:lnTo>
                  <a:pt x="8127492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64508" y="1523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56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2000" y="1523"/>
            <a:ext cx="0" cy="391795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66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8411" y="1523"/>
            <a:ext cx="8133715" cy="12700"/>
          </a:xfrm>
          <a:custGeom>
            <a:avLst/>
            <a:gdLst/>
            <a:ahLst/>
            <a:cxnLst/>
            <a:rect l="l" t="t" r="r" b="b"/>
            <a:pathLst>
              <a:path w="8133715" h="12700">
                <a:moveTo>
                  <a:pt x="0" y="12192"/>
                </a:moveTo>
                <a:lnTo>
                  <a:pt x="8133588" y="12192"/>
                </a:lnTo>
                <a:lnTo>
                  <a:pt x="813358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59173" y="374141"/>
            <a:ext cx="8133715" cy="0"/>
          </a:xfrm>
          <a:custGeom>
            <a:avLst/>
            <a:gdLst/>
            <a:ahLst/>
            <a:cxnLst/>
            <a:rect l="l" t="t" r="r" b="b"/>
            <a:pathLst>
              <a:path w="8133715">
                <a:moveTo>
                  <a:pt x="0" y="0"/>
                </a:moveTo>
                <a:lnTo>
                  <a:pt x="813358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74476"/>
              </p:ext>
            </p:extLst>
          </p:nvPr>
        </p:nvGraphicFramePr>
        <p:xfrm>
          <a:off x="3158897" y="5823225"/>
          <a:ext cx="6886574" cy="68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0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Reminders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DB"/>
                    </a:solidFill>
                  </a:tcPr>
                </a:tc>
                <a:tc>
                  <a:txBody>
                    <a:bodyPr/>
                    <a:lstStyle/>
                    <a:p>
                      <a:pPr marL="263525" indent="-174625">
                        <a:lnSpc>
                          <a:spcPct val="100000"/>
                        </a:lnSpc>
                        <a:spcBef>
                          <a:spcPts val="720"/>
                        </a:spcBef>
                        <a:buChar char="-"/>
                        <a:tabLst>
                          <a:tab pos="264160" algn="l"/>
                        </a:tabLst>
                      </a:pPr>
                      <a:r>
                        <a:rPr sz="1300" spc="-15" dirty="0">
                          <a:latin typeface="Calibri"/>
                          <a:cs typeface="Calibri"/>
                        </a:rPr>
                        <a:t>Use Firefox</a:t>
                      </a:r>
                      <a:r>
                        <a:rPr lang="en-US" sz="1300" spc="-15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Microsoft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Edge</a:t>
                      </a:r>
                      <a:r>
                        <a:rPr lang="en-US" sz="1300" spc="-10" dirty="0">
                          <a:latin typeface="Calibri"/>
                          <a:cs typeface="Calibri"/>
                        </a:rPr>
                        <a:t>, or Chrome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  <a:p>
                      <a:pPr marL="263525" indent="-174625">
                        <a:lnSpc>
                          <a:spcPct val="100000"/>
                        </a:lnSpc>
                        <a:spcBef>
                          <a:spcPts val="805"/>
                        </a:spcBef>
                        <a:buChar char="-"/>
                        <a:tabLst>
                          <a:tab pos="264160" algn="l"/>
                        </a:tabLst>
                      </a:pPr>
                      <a:r>
                        <a:rPr sz="1300" spc="-20" dirty="0">
                          <a:latin typeface="Calibri"/>
                          <a:cs typeface="Calibri"/>
                        </a:rPr>
                        <a:t>Turn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Off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Pop-Up</a:t>
                      </a:r>
                      <a:r>
                        <a:rPr sz="13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Blockers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3103" y="2171700"/>
            <a:ext cx="10037063" cy="2577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7319" y="483989"/>
            <a:ext cx="119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51066" y="1745654"/>
            <a:ext cx="1972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Multi-Factor</a:t>
            </a:r>
            <a:r>
              <a:rPr sz="1800" spc="-15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0594" y="4866044"/>
            <a:ext cx="6114415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Please configure </a:t>
            </a:r>
            <a:r>
              <a:rPr sz="1800" spc="-15" dirty="0">
                <a:latin typeface="Century Gothic"/>
                <a:cs typeface="Century Gothic"/>
              </a:rPr>
              <a:t>any </a:t>
            </a:r>
            <a:r>
              <a:rPr sz="1800" dirty="0">
                <a:latin typeface="Century Gothic"/>
                <a:cs typeface="Century Gothic"/>
              </a:rPr>
              <a:t>2 </a:t>
            </a:r>
            <a:r>
              <a:rPr sz="1800" spc="-5" dirty="0">
                <a:latin typeface="Century Gothic"/>
                <a:cs typeface="Century Gothic"/>
              </a:rPr>
              <a:t>out of </a:t>
            </a:r>
            <a:r>
              <a:rPr sz="1800" spc="-15" dirty="0">
                <a:latin typeface="Century Gothic"/>
                <a:cs typeface="Century Gothic"/>
              </a:rPr>
              <a:t>the </a:t>
            </a:r>
            <a:r>
              <a:rPr sz="1800" dirty="0">
                <a:latin typeface="Century Gothic"/>
                <a:cs typeface="Century Gothic"/>
              </a:rPr>
              <a:t>3</a:t>
            </a:r>
            <a:r>
              <a:rPr sz="1800" spc="-5" dirty="0">
                <a:latin typeface="Century Gothic"/>
                <a:cs typeface="Century Gothic"/>
              </a:rPr>
              <a:t> options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Century Gothic"/>
                <a:cs typeface="Century Gothic"/>
              </a:rPr>
              <a:t>(i.e. </a:t>
            </a:r>
            <a:r>
              <a:rPr sz="1800" dirty="0">
                <a:latin typeface="Century Gothic"/>
                <a:cs typeface="Century Gothic"/>
              </a:rPr>
              <a:t>Mobile App, Mobile </a:t>
            </a:r>
            <a:r>
              <a:rPr sz="1800" spc="-5" dirty="0">
                <a:latin typeface="Century Gothic"/>
                <a:cs typeface="Century Gothic"/>
              </a:rPr>
              <a:t>Number, or Security</a:t>
            </a:r>
            <a:r>
              <a:rPr sz="1800" spc="-12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Questions)</a:t>
            </a:r>
            <a:endParaRPr sz="1800">
              <a:latin typeface="Century Gothic"/>
              <a:cs typeface="Century Gothic"/>
            </a:endParaRPr>
          </a:p>
          <a:p>
            <a:pPr marL="12700" marR="328295">
              <a:lnSpc>
                <a:spcPct val="100000"/>
              </a:lnSpc>
              <a:spcBef>
                <a:spcPts val="1460"/>
              </a:spcBef>
            </a:pPr>
            <a:r>
              <a:rPr sz="1200" spc="-10" dirty="0">
                <a:latin typeface="Calibri"/>
                <a:cs typeface="Calibri"/>
              </a:rPr>
              <a:t>Multi-Factor </a:t>
            </a:r>
            <a:r>
              <a:rPr sz="1200" dirty="0">
                <a:latin typeface="Calibri"/>
                <a:cs typeface="Calibri"/>
              </a:rPr>
              <a:t>adds an additional </a:t>
            </a:r>
            <a:r>
              <a:rPr sz="1200" spc="-20" dirty="0">
                <a:latin typeface="Calibri"/>
                <a:cs typeface="Calibri"/>
              </a:rPr>
              <a:t>layer </a:t>
            </a:r>
            <a:r>
              <a:rPr sz="1200" dirty="0">
                <a:latin typeface="Calibri"/>
                <a:cs typeface="Calibri"/>
              </a:rPr>
              <a:t>of security </a:t>
            </a:r>
            <a:r>
              <a:rPr sz="1200" spc="-5" dirty="0">
                <a:latin typeface="Calibri"/>
                <a:cs typeface="Calibri"/>
              </a:rPr>
              <a:t>to your account </a:t>
            </a:r>
            <a:r>
              <a:rPr sz="1200" dirty="0">
                <a:latin typeface="Calibri"/>
                <a:cs typeface="Calibri"/>
              </a:rPr>
              <a:t>by using </a:t>
            </a:r>
            <a:r>
              <a:rPr sz="1200" spc="-5" dirty="0">
                <a:latin typeface="Calibri"/>
                <a:cs typeface="Calibri"/>
              </a:rPr>
              <a:t>your </a:t>
            </a:r>
            <a:r>
              <a:rPr sz="1200" dirty="0">
                <a:latin typeface="Calibri"/>
                <a:cs typeface="Calibri"/>
              </a:rPr>
              <a:t>mobile app,  Mobile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30" dirty="0">
                <a:latin typeface="Calibri"/>
                <a:cs typeface="Calibri"/>
              </a:rPr>
              <a:t>number,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non-City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email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or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security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questions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to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verify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your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identity.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Once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set</a:t>
            </a:r>
            <a:r>
              <a:rPr sz="1200" dirty="0">
                <a:latin typeface="Calibri"/>
                <a:cs typeface="Calibri"/>
              </a:rPr>
              <a:t> up,</a:t>
            </a:r>
            <a:r>
              <a:rPr sz="1200" spc="-16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other  </a:t>
            </a:r>
            <a:r>
              <a:rPr sz="1200" spc="-15" dirty="0">
                <a:latin typeface="Calibri"/>
                <a:cs typeface="Calibri"/>
              </a:rPr>
              <a:t>Users </a:t>
            </a:r>
            <a:r>
              <a:rPr sz="1200" spc="-5" dirty="0">
                <a:latin typeface="Calibri"/>
                <a:cs typeface="Calibri"/>
              </a:rPr>
              <a:t>cannot access your account even </a:t>
            </a:r>
            <a:r>
              <a:rPr sz="1200" dirty="0">
                <a:latin typeface="Calibri"/>
                <a:cs typeface="Calibri"/>
              </a:rPr>
              <a:t>if they </a:t>
            </a:r>
            <a:r>
              <a:rPr sz="1200" spc="-5" dirty="0">
                <a:latin typeface="Calibri"/>
                <a:cs typeface="Calibri"/>
              </a:rPr>
              <a:t>guess your </a:t>
            </a:r>
            <a:r>
              <a:rPr sz="1200" spc="-10" dirty="0">
                <a:latin typeface="Calibri"/>
                <a:cs typeface="Calibri"/>
              </a:rPr>
              <a:t>password. </a:t>
            </a:r>
            <a:r>
              <a:rPr sz="1200" spc="-5" dirty="0">
                <a:latin typeface="Calibri"/>
                <a:cs typeface="Calibri"/>
              </a:rPr>
              <a:t>If </a:t>
            </a:r>
            <a:r>
              <a:rPr sz="1200" spc="-15" dirty="0">
                <a:latin typeface="Calibri"/>
                <a:cs typeface="Calibri"/>
              </a:rPr>
              <a:t>you </a:t>
            </a:r>
            <a:r>
              <a:rPr sz="1200" dirty="0">
                <a:latin typeface="Calibri"/>
                <a:cs typeface="Calibri"/>
              </a:rPr>
              <a:t>need </a:t>
            </a:r>
            <a:r>
              <a:rPr sz="1200" spc="-5" dirty="0">
                <a:latin typeface="Calibri"/>
                <a:cs typeface="Calibri"/>
              </a:rPr>
              <a:t>to </a:t>
            </a:r>
            <a:r>
              <a:rPr sz="1200" spc="-15" dirty="0">
                <a:latin typeface="Calibri"/>
                <a:cs typeface="Calibri"/>
              </a:rPr>
              <a:t>reset </a:t>
            </a:r>
            <a:r>
              <a:rPr sz="1200" spc="-5" dirty="0">
                <a:latin typeface="Calibri"/>
                <a:cs typeface="Calibri"/>
              </a:rPr>
              <a:t>your  </a:t>
            </a:r>
            <a:r>
              <a:rPr sz="1200" spc="-20" dirty="0">
                <a:latin typeface="Calibri"/>
                <a:cs typeface="Calibri"/>
              </a:rPr>
              <a:t>Password, </a:t>
            </a:r>
            <a:r>
              <a:rPr sz="1200" spc="-15" dirty="0">
                <a:latin typeface="Calibri"/>
                <a:cs typeface="Calibri"/>
              </a:rPr>
              <a:t>you can </a:t>
            </a:r>
            <a:r>
              <a:rPr sz="1200" dirty="0">
                <a:latin typeface="Calibri"/>
                <a:cs typeface="Calibri"/>
              </a:rPr>
              <a:t>use </a:t>
            </a:r>
            <a:r>
              <a:rPr sz="1200" spc="-10" dirty="0">
                <a:latin typeface="Calibri"/>
                <a:cs typeface="Calibri"/>
              </a:rPr>
              <a:t>Multi-Factor </a:t>
            </a:r>
            <a:r>
              <a:rPr sz="1200" dirty="0">
                <a:latin typeface="Calibri"/>
                <a:cs typeface="Calibri"/>
              </a:rPr>
              <a:t>options </a:t>
            </a:r>
            <a:r>
              <a:rPr sz="1200" spc="-5" dirty="0">
                <a:latin typeface="Calibri"/>
                <a:cs typeface="Calibri"/>
              </a:rPr>
              <a:t>to verify your</a:t>
            </a:r>
            <a:r>
              <a:rPr sz="1200" spc="-204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identity.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367771" y="2269235"/>
            <a:ext cx="882650" cy="172085"/>
          </a:xfrm>
          <a:custGeom>
            <a:avLst/>
            <a:gdLst/>
            <a:ahLst/>
            <a:cxnLst/>
            <a:rect l="l" t="t" r="r" b="b"/>
            <a:pathLst>
              <a:path w="882650" h="172085">
                <a:moveTo>
                  <a:pt x="0" y="0"/>
                </a:moveTo>
                <a:lnTo>
                  <a:pt x="882142" y="0"/>
                </a:lnTo>
                <a:lnTo>
                  <a:pt x="882142" y="171703"/>
                </a:lnTo>
                <a:lnTo>
                  <a:pt x="0" y="171703"/>
                </a:lnTo>
                <a:lnTo>
                  <a:pt x="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67771" y="2269235"/>
            <a:ext cx="882650" cy="172085"/>
          </a:xfrm>
          <a:custGeom>
            <a:avLst/>
            <a:gdLst/>
            <a:ahLst/>
            <a:cxnLst/>
            <a:rect l="l" t="t" r="r" b="b"/>
            <a:pathLst>
              <a:path w="882650" h="172085">
                <a:moveTo>
                  <a:pt x="0" y="0"/>
                </a:moveTo>
                <a:lnTo>
                  <a:pt x="882142" y="0"/>
                </a:lnTo>
                <a:lnTo>
                  <a:pt x="882142" y="171703"/>
                </a:lnTo>
                <a:lnTo>
                  <a:pt x="0" y="171703"/>
                </a:lnTo>
                <a:lnTo>
                  <a:pt x="0" y="0"/>
                </a:lnTo>
                <a:close/>
              </a:path>
            </a:pathLst>
          </a:custGeom>
          <a:ln w="15239">
            <a:solidFill>
              <a:srgbClr val="781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7319" y="483989"/>
            <a:ext cx="142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65160" y="1354218"/>
            <a:ext cx="25685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CCSF </a:t>
            </a:r>
            <a:r>
              <a:rPr sz="1800" spc="-15" dirty="0">
                <a:latin typeface="Century Gothic"/>
                <a:cs typeface="Century Gothic"/>
              </a:rPr>
              <a:t>Dashboard</a:t>
            </a:r>
            <a:r>
              <a:rPr sz="1800" spc="-9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62085" y="5161788"/>
            <a:ext cx="3480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Choose ‘</a:t>
            </a:r>
            <a:r>
              <a:rPr sz="2400" i="1" spc="-5" dirty="0">
                <a:latin typeface="Calibri"/>
                <a:cs typeface="Calibri"/>
              </a:rPr>
              <a:t>SF Employee</a:t>
            </a:r>
            <a:r>
              <a:rPr sz="2400" i="1" spc="-229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Portal</a:t>
            </a:r>
            <a:r>
              <a:rPr sz="2400" spc="-25" dirty="0">
                <a:latin typeface="Calibri"/>
                <a:cs typeface="Calibri"/>
              </a:rPr>
              <a:t>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2133600"/>
            <a:ext cx="9220199" cy="2688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2590800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2" y="255269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01961" y="3806190"/>
            <a:ext cx="457200" cy="1196340"/>
          </a:xfrm>
          <a:custGeom>
            <a:avLst/>
            <a:gdLst/>
            <a:ahLst/>
            <a:cxnLst/>
            <a:rect l="l" t="t" r="r" b="b"/>
            <a:pathLst>
              <a:path w="457200" h="1196339">
                <a:moveTo>
                  <a:pt x="342900" y="228600"/>
                </a:moveTo>
                <a:lnTo>
                  <a:pt x="114300" y="228600"/>
                </a:lnTo>
                <a:lnTo>
                  <a:pt x="114300" y="1196340"/>
                </a:lnTo>
                <a:lnTo>
                  <a:pt x="342900" y="1196340"/>
                </a:lnTo>
                <a:lnTo>
                  <a:pt x="342900" y="228600"/>
                </a:lnTo>
                <a:close/>
              </a:path>
              <a:path w="457200" h="1196339">
                <a:moveTo>
                  <a:pt x="228600" y="0"/>
                </a:moveTo>
                <a:lnTo>
                  <a:pt x="0" y="228600"/>
                </a:lnTo>
                <a:lnTo>
                  <a:pt x="4572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01961" y="3806190"/>
            <a:ext cx="457200" cy="1196340"/>
          </a:xfrm>
          <a:custGeom>
            <a:avLst/>
            <a:gdLst/>
            <a:ahLst/>
            <a:cxnLst/>
            <a:rect l="l" t="t" r="r" b="b"/>
            <a:pathLst>
              <a:path w="457200" h="1196339">
                <a:moveTo>
                  <a:pt x="0" y="228600"/>
                </a:moveTo>
                <a:lnTo>
                  <a:pt x="228600" y="0"/>
                </a:lnTo>
                <a:lnTo>
                  <a:pt x="457200" y="228600"/>
                </a:lnTo>
                <a:lnTo>
                  <a:pt x="342900" y="228600"/>
                </a:lnTo>
                <a:lnTo>
                  <a:pt x="342900" y="1196340"/>
                </a:lnTo>
                <a:lnTo>
                  <a:pt x="114300" y="1196340"/>
                </a:lnTo>
                <a:lnTo>
                  <a:pt x="114300" y="2286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0500" y="1690116"/>
            <a:ext cx="5670803" cy="4248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7319" y="483989"/>
            <a:ext cx="142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11</a:t>
            </a:r>
          </a:p>
        </p:txBody>
      </p:sp>
      <p:sp>
        <p:nvSpPr>
          <p:cNvPr id="4" name="object 4"/>
          <p:cNvSpPr/>
          <p:nvPr/>
        </p:nvSpPr>
        <p:spPr>
          <a:xfrm>
            <a:off x="2319525" y="4317491"/>
            <a:ext cx="1847214" cy="650875"/>
          </a:xfrm>
          <a:custGeom>
            <a:avLst/>
            <a:gdLst/>
            <a:ahLst/>
            <a:cxnLst/>
            <a:rect l="l" t="t" r="r" b="b"/>
            <a:pathLst>
              <a:path w="1847214" h="650875">
                <a:moveTo>
                  <a:pt x="1521612" y="0"/>
                </a:moveTo>
                <a:lnTo>
                  <a:pt x="1521612" y="162648"/>
                </a:lnTo>
                <a:lnTo>
                  <a:pt x="0" y="162648"/>
                </a:lnTo>
                <a:lnTo>
                  <a:pt x="0" y="487959"/>
                </a:lnTo>
                <a:lnTo>
                  <a:pt x="1521612" y="487959"/>
                </a:lnTo>
                <a:lnTo>
                  <a:pt x="1521612" y="650620"/>
                </a:lnTo>
                <a:lnTo>
                  <a:pt x="1846961" y="325310"/>
                </a:lnTo>
                <a:lnTo>
                  <a:pt x="152161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9527" y="4317496"/>
            <a:ext cx="1847214" cy="650875"/>
          </a:xfrm>
          <a:custGeom>
            <a:avLst/>
            <a:gdLst/>
            <a:ahLst/>
            <a:cxnLst/>
            <a:rect l="l" t="t" r="r" b="b"/>
            <a:pathLst>
              <a:path w="1847214" h="650875">
                <a:moveTo>
                  <a:pt x="0" y="162648"/>
                </a:moveTo>
                <a:lnTo>
                  <a:pt x="1521612" y="162648"/>
                </a:lnTo>
                <a:lnTo>
                  <a:pt x="1521612" y="0"/>
                </a:lnTo>
                <a:lnTo>
                  <a:pt x="1846961" y="325310"/>
                </a:lnTo>
                <a:lnTo>
                  <a:pt x="1521612" y="650620"/>
                </a:lnTo>
                <a:lnTo>
                  <a:pt x="1521612" y="487959"/>
                </a:lnTo>
                <a:lnTo>
                  <a:pt x="0" y="487959"/>
                </a:lnTo>
                <a:lnTo>
                  <a:pt x="0" y="162648"/>
                </a:lnTo>
                <a:close/>
              </a:path>
            </a:pathLst>
          </a:custGeom>
          <a:ln w="15240">
            <a:solidFill>
              <a:srgbClr val="781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72451" y="4498935"/>
            <a:ext cx="1355090" cy="67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Select </a:t>
            </a:r>
            <a:r>
              <a:rPr sz="1400" spc="-20" dirty="0">
                <a:latin typeface="Calibri"/>
                <a:cs typeface="Calibri"/>
              </a:rPr>
              <a:t>‘Work</a:t>
            </a:r>
            <a:r>
              <a:rPr sz="1400" spc="-18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Links’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Calibri"/>
              <a:cs typeface="Calibri"/>
            </a:endParaRPr>
          </a:p>
          <a:p>
            <a:pPr marL="390525">
              <a:lnSpc>
                <a:spcPct val="100000"/>
              </a:lnSpc>
            </a:pPr>
            <a:r>
              <a:rPr sz="1100" dirty="0">
                <a:latin typeface="Calibri"/>
                <a:cs typeface="Calibri"/>
              </a:rPr>
              <a:t>then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0423" y="5254752"/>
            <a:ext cx="1735835" cy="11170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33124" y="1282457"/>
            <a:ext cx="2096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SF </a:t>
            </a:r>
            <a:r>
              <a:rPr sz="1800" spc="-5" dirty="0">
                <a:latin typeface="Century Gothic"/>
                <a:cs typeface="Century Gothic"/>
              </a:rPr>
              <a:t>Employee</a:t>
            </a:r>
            <a:r>
              <a:rPr sz="1800" spc="-16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Portal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42356" y="3422903"/>
            <a:ext cx="461645" cy="408940"/>
          </a:xfrm>
          <a:custGeom>
            <a:avLst/>
            <a:gdLst/>
            <a:ahLst/>
            <a:cxnLst/>
            <a:rect l="l" t="t" r="r" b="b"/>
            <a:pathLst>
              <a:path w="461645" h="408939">
                <a:moveTo>
                  <a:pt x="83248" y="0"/>
                </a:moveTo>
                <a:lnTo>
                  <a:pt x="0" y="107823"/>
                </a:lnTo>
                <a:lnTo>
                  <a:pt x="125742" y="204190"/>
                </a:lnTo>
                <a:lnTo>
                  <a:pt x="0" y="300570"/>
                </a:lnTo>
                <a:lnTo>
                  <a:pt x="83248" y="408393"/>
                </a:lnTo>
                <a:lnTo>
                  <a:pt x="237705" y="290017"/>
                </a:lnTo>
                <a:lnTo>
                  <a:pt x="461645" y="290017"/>
                </a:lnTo>
                <a:lnTo>
                  <a:pt x="349669" y="204190"/>
                </a:lnTo>
                <a:lnTo>
                  <a:pt x="461645" y="118376"/>
                </a:lnTo>
                <a:lnTo>
                  <a:pt x="237705" y="118376"/>
                </a:lnTo>
                <a:lnTo>
                  <a:pt x="83248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80063" y="3712916"/>
            <a:ext cx="238125" cy="118745"/>
          </a:xfrm>
          <a:custGeom>
            <a:avLst/>
            <a:gdLst/>
            <a:ahLst/>
            <a:cxnLst/>
            <a:rect l="l" t="t" r="r" b="b"/>
            <a:pathLst>
              <a:path w="238125" h="118745">
                <a:moveTo>
                  <a:pt x="223939" y="0"/>
                </a:moveTo>
                <a:lnTo>
                  <a:pt x="0" y="0"/>
                </a:lnTo>
                <a:lnTo>
                  <a:pt x="154457" y="118376"/>
                </a:lnTo>
                <a:lnTo>
                  <a:pt x="237705" y="10553"/>
                </a:lnTo>
                <a:lnTo>
                  <a:pt x="223939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80068" y="3422903"/>
            <a:ext cx="238125" cy="118745"/>
          </a:xfrm>
          <a:custGeom>
            <a:avLst/>
            <a:gdLst/>
            <a:ahLst/>
            <a:cxnLst/>
            <a:rect l="l" t="t" r="r" b="b"/>
            <a:pathLst>
              <a:path w="238125" h="118745">
                <a:moveTo>
                  <a:pt x="154457" y="0"/>
                </a:moveTo>
                <a:lnTo>
                  <a:pt x="0" y="118376"/>
                </a:lnTo>
                <a:lnTo>
                  <a:pt x="223926" y="118376"/>
                </a:lnTo>
                <a:lnTo>
                  <a:pt x="237705" y="107823"/>
                </a:lnTo>
                <a:lnTo>
                  <a:pt x="154457" y="0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2359" y="3422908"/>
            <a:ext cx="475615" cy="408940"/>
          </a:xfrm>
          <a:custGeom>
            <a:avLst/>
            <a:gdLst/>
            <a:ahLst/>
            <a:cxnLst/>
            <a:rect l="l" t="t" r="r" b="b"/>
            <a:pathLst>
              <a:path w="475614" h="408939">
                <a:moveTo>
                  <a:pt x="0" y="107823"/>
                </a:moveTo>
                <a:lnTo>
                  <a:pt x="83248" y="0"/>
                </a:lnTo>
                <a:lnTo>
                  <a:pt x="237705" y="118376"/>
                </a:lnTo>
                <a:lnTo>
                  <a:pt x="392163" y="0"/>
                </a:lnTo>
                <a:lnTo>
                  <a:pt x="475411" y="107823"/>
                </a:lnTo>
                <a:lnTo>
                  <a:pt x="349669" y="204190"/>
                </a:lnTo>
                <a:lnTo>
                  <a:pt x="475411" y="300558"/>
                </a:lnTo>
                <a:lnTo>
                  <a:pt x="392163" y="408393"/>
                </a:lnTo>
                <a:lnTo>
                  <a:pt x="237705" y="290004"/>
                </a:lnTo>
                <a:lnTo>
                  <a:pt x="83248" y="408393"/>
                </a:lnTo>
                <a:lnTo>
                  <a:pt x="0" y="300558"/>
                </a:lnTo>
                <a:lnTo>
                  <a:pt x="125742" y="204190"/>
                </a:lnTo>
                <a:lnTo>
                  <a:pt x="0" y="107823"/>
                </a:lnTo>
                <a:close/>
              </a:path>
            </a:pathLst>
          </a:custGeom>
          <a:ln w="15239">
            <a:solidFill>
              <a:srgbClr val="781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13891" y="3518381"/>
            <a:ext cx="26085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DO </a:t>
            </a:r>
            <a:r>
              <a:rPr sz="1400" spc="-15" dirty="0">
                <a:latin typeface="Calibri"/>
                <a:cs typeface="Calibri"/>
              </a:rPr>
              <a:t>NOT </a:t>
            </a:r>
            <a:r>
              <a:rPr sz="1400" spc="-5" dirty="0">
                <a:latin typeface="Calibri"/>
                <a:cs typeface="Calibri"/>
              </a:rPr>
              <a:t>Select </a:t>
            </a:r>
            <a:r>
              <a:rPr sz="1400" dirty="0">
                <a:latin typeface="Calibri"/>
                <a:cs typeface="Calibri"/>
              </a:rPr>
              <a:t>‘My Learning’</a:t>
            </a:r>
            <a:r>
              <a:rPr sz="1400" spc="-18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69223" y="1813560"/>
            <a:ext cx="524510" cy="173990"/>
          </a:xfrm>
          <a:custGeom>
            <a:avLst/>
            <a:gdLst/>
            <a:ahLst/>
            <a:cxnLst/>
            <a:rect l="l" t="t" r="r" b="b"/>
            <a:pathLst>
              <a:path w="524509" h="173989">
                <a:moveTo>
                  <a:pt x="0" y="0"/>
                </a:moveTo>
                <a:lnTo>
                  <a:pt x="524001" y="0"/>
                </a:lnTo>
                <a:lnTo>
                  <a:pt x="524001" y="173482"/>
                </a:lnTo>
                <a:lnTo>
                  <a:pt x="0" y="173482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9223" y="1813560"/>
            <a:ext cx="524510" cy="173990"/>
          </a:xfrm>
          <a:custGeom>
            <a:avLst/>
            <a:gdLst/>
            <a:ahLst/>
            <a:cxnLst/>
            <a:rect l="l" t="t" r="r" b="b"/>
            <a:pathLst>
              <a:path w="524509" h="173989">
                <a:moveTo>
                  <a:pt x="0" y="0"/>
                </a:moveTo>
                <a:lnTo>
                  <a:pt x="524001" y="0"/>
                </a:lnTo>
                <a:lnTo>
                  <a:pt x="524001" y="173482"/>
                </a:lnTo>
                <a:lnTo>
                  <a:pt x="0" y="173482"/>
                </a:lnTo>
                <a:lnTo>
                  <a:pt x="0" y="0"/>
                </a:lnTo>
                <a:close/>
              </a:path>
            </a:pathLst>
          </a:custGeom>
          <a:ln w="15239">
            <a:solidFill>
              <a:srgbClr val="781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3624" y="2363723"/>
            <a:ext cx="8915399" cy="26502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7319" y="483989"/>
            <a:ext cx="142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12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63775" y="1892433"/>
            <a:ext cx="289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SF </a:t>
            </a:r>
            <a:r>
              <a:rPr sz="1800" spc="-5" dirty="0">
                <a:latin typeface="Century Gothic"/>
                <a:cs typeface="Century Gothic"/>
              </a:rPr>
              <a:t>Learning Platform</a:t>
            </a:r>
            <a:r>
              <a:rPr sz="1800" spc="-19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06236" y="4261065"/>
            <a:ext cx="230504" cy="634365"/>
          </a:xfrm>
          <a:custGeom>
            <a:avLst/>
            <a:gdLst/>
            <a:ahLst/>
            <a:cxnLst/>
            <a:rect l="l" t="t" r="r" b="b"/>
            <a:pathLst>
              <a:path w="230504" h="634364">
                <a:moveTo>
                  <a:pt x="230060" y="0"/>
                </a:moveTo>
                <a:lnTo>
                  <a:pt x="0" y="0"/>
                </a:lnTo>
                <a:lnTo>
                  <a:pt x="0" y="633895"/>
                </a:lnTo>
                <a:lnTo>
                  <a:pt x="230060" y="633895"/>
                </a:lnTo>
                <a:lnTo>
                  <a:pt x="2300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1200" y="4030979"/>
            <a:ext cx="460375" cy="230504"/>
          </a:xfrm>
          <a:custGeom>
            <a:avLst/>
            <a:gdLst/>
            <a:ahLst/>
            <a:cxnLst/>
            <a:rect l="l" t="t" r="r" b="b"/>
            <a:pathLst>
              <a:path w="460375" h="230504">
                <a:moveTo>
                  <a:pt x="230060" y="0"/>
                </a:moveTo>
                <a:lnTo>
                  <a:pt x="0" y="230085"/>
                </a:lnTo>
                <a:lnTo>
                  <a:pt x="460121" y="230085"/>
                </a:lnTo>
                <a:lnTo>
                  <a:pt x="2300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91200" y="4030983"/>
            <a:ext cx="460375" cy="864235"/>
          </a:xfrm>
          <a:custGeom>
            <a:avLst/>
            <a:gdLst/>
            <a:ahLst/>
            <a:cxnLst/>
            <a:rect l="l" t="t" r="r" b="b"/>
            <a:pathLst>
              <a:path w="460375" h="864235">
                <a:moveTo>
                  <a:pt x="0" y="230085"/>
                </a:moveTo>
                <a:lnTo>
                  <a:pt x="230060" y="0"/>
                </a:lnTo>
                <a:lnTo>
                  <a:pt x="460120" y="230085"/>
                </a:lnTo>
                <a:lnTo>
                  <a:pt x="345097" y="230085"/>
                </a:lnTo>
                <a:lnTo>
                  <a:pt x="345097" y="863980"/>
                </a:lnTo>
                <a:lnTo>
                  <a:pt x="115023" y="863980"/>
                </a:lnTo>
                <a:lnTo>
                  <a:pt x="115023" y="230085"/>
                </a:lnTo>
                <a:lnTo>
                  <a:pt x="0" y="230085"/>
                </a:lnTo>
                <a:close/>
              </a:path>
            </a:pathLst>
          </a:custGeom>
          <a:ln w="15240">
            <a:solidFill>
              <a:srgbClr val="781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61651" y="5163525"/>
            <a:ext cx="2275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Select </a:t>
            </a:r>
            <a:r>
              <a:rPr sz="1800" dirty="0">
                <a:latin typeface="Century Gothic"/>
                <a:cs typeface="Century Gothic"/>
              </a:rPr>
              <a:t>‘My</a:t>
            </a:r>
            <a:r>
              <a:rPr sz="1800" spc="-15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Learning’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7319" y="483989"/>
            <a:ext cx="142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13</a:t>
            </a:r>
          </a:p>
        </p:txBody>
      </p:sp>
      <p:sp>
        <p:nvSpPr>
          <p:cNvPr id="3" name="object 3"/>
          <p:cNvSpPr/>
          <p:nvPr/>
        </p:nvSpPr>
        <p:spPr>
          <a:xfrm>
            <a:off x="2034539" y="1825752"/>
            <a:ext cx="8104631" cy="4565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227" y="2668523"/>
            <a:ext cx="1256030" cy="7620"/>
          </a:xfrm>
          <a:custGeom>
            <a:avLst/>
            <a:gdLst/>
            <a:ahLst/>
            <a:cxnLst/>
            <a:rect l="l" t="t" r="r" b="b"/>
            <a:pathLst>
              <a:path w="1256030" h="7619">
                <a:moveTo>
                  <a:pt x="0" y="0"/>
                </a:moveTo>
                <a:lnTo>
                  <a:pt x="1255483" y="7620"/>
                </a:lnTo>
              </a:path>
            </a:pathLst>
          </a:custGeom>
          <a:ln w="12192">
            <a:solidFill>
              <a:srgbClr val="9D2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3282" y="263804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507" y="0"/>
                </a:moveTo>
                <a:lnTo>
                  <a:pt x="0" y="76200"/>
                </a:lnTo>
                <a:lnTo>
                  <a:pt x="75831" y="38608"/>
                </a:lnTo>
                <a:lnTo>
                  <a:pt x="507" y="0"/>
                </a:lnTo>
                <a:close/>
              </a:path>
            </a:pathLst>
          </a:custGeom>
          <a:solidFill>
            <a:srgbClr val="9D2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80588" y="1548383"/>
            <a:ext cx="777240" cy="844550"/>
          </a:xfrm>
          <a:custGeom>
            <a:avLst/>
            <a:gdLst/>
            <a:ahLst/>
            <a:cxnLst/>
            <a:rect l="l" t="t" r="r" b="b"/>
            <a:pathLst>
              <a:path w="777239" h="844550">
                <a:moveTo>
                  <a:pt x="0" y="0"/>
                </a:moveTo>
                <a:lnTo>
                  <a:pt x="776960" y="844207"/>
                </a:lnTo>
              </a:path>
            </a:pathLst>
          </a:custGeom>
          <a:ln w="12192">
            <a:solidFill>
              <a:srgbClr val="9D2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21250" y="2357627"/>
            <a:ext cx="79375" cy="81280"/>
          </a:xfrm>
          <a:custGeom>
            <a:avLst/>
            <a:gdLst/>
            <a:ahLst/>
            <a:cxnLst/>
            <a:rect l="l" t="t" r="r" b="b"/>
            <a:pathLst>
              <a:path w="79375" h="81280">
                <a:moveTo>
                  <a:pt x="55524" y="0"/>
                </a:moveTo>
                <a:lnTo>
                  <a:pt x="0" y="50888"/>
                </a:lnTo>
                <a:lnTo>
                  <a:pt x="78879" y="80721"/>
                </a:lnTo>
                <a:lnTo>
                  <a:pt x="55524" y="0"/>
                </a:lnTo>
                <a:close/>
              </a:path>
            </a:pathLst>
          </a:custGeom>
          <a:solidFill>
            <a:srgbClr val="9D2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88207" y="3534154"/>
            <a:ext cx="782955" cy="1092835"/>
          </a:xfrm>
          <a:custGeom>
            <a:avLst/>
            <a:gdLst/>
            <a:ahLst/>
            <a:cxnLst/>
            <a:rect l="l" t="t" r="r" b="b"/>
            <a:pathLst>
              <a:path w="782954" h="1092835">
                <a:moveTo>
                  <a:pt x="0" y="1092593"/>
                </a:moveTo>
                <a:lnTo>
                  <a:pt x="782751" y="0"/>
                </a:lnTo>
              </a:path>
            </a:pathLst>
          </a:custGeom>
          <a:ln w="12192">
            <a:solidFill>
              <a:srgbClr val="9D2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33446" y="3482340"/>
            <a:ext cx="74930" cy="83820"/>
          </a:xfrm>
          <a:custGeom>
            <a:avLst/>
            <a:gdLst/>
            <a:ahLst/>
            <a:cxnLst/>
            <a:rect l="l" t="t" r="r" b="b"/>
            <a:pathLst>
              <a:path w="74929" h="83820">
                <a:moveTo>
                  <a:pt x="74447" y="0"/>
                </a:moveTo>
                <a:lnTo>
                  <a:pt x="0" y="39471"/>
                </a:lnTo>
                <a:lnTo>
                  <a:pt x="61214" y="83502"/>
                </a:lnTo>
                <a:lnTo>
                  <a:pt x="74447" y="0"/>
                </a:lnTo>
                <a:close/>
              </a:path>
            </a:pathLst>
          </a:custGeom>
          <a:solidFill>
            <a:srgbClr val="9D2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53328" y="3846576"/>
            <a:ext cx="3918585" cy="954405"/>
          </a:xfrm>
          <a:prstGeom prst="rect">
            <a:avLst/>
          </a:prstGeom>
          <a:ln w="9144">
            <a:solidFill>
              <a:srgbClr val="A42F1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 marR="197485">
              <a:lnSpc>
                <a:spcPct val="100000"/>
              </a:lnSpc>
              <a:spcBef>
                <a:spcPts val="170"/>
              </a:spcBef>
            </a:pPr>
            <a:r>
              <a:rPr sz="1400" spc="-10" dirty="0">
                <a:latin typeface="Calibri"/>
                <a:cs typeface="Calibri"/>
              </a:rPr>
              <a:t>Arrows </a:t>
            </a:r>
            <a:r>
              <a:rPr sz="1400" spc="-5" dirty="0">
                <a:latin typeface="Calibri"/>
                <a:cs typeface="Calibri"/>
              </a:rPr>
              <a:t>#1, #2, and #3: </a:t>
            </a:r>
            <a:r>
              <a:rPr sz="1400" spc="-15" dirty="0">
                <a:latin typeface="Calibri"/>
                <a:cs typeface="Calibri"/>
              </a:rPr>
              <a:t>Ensures </a:t>
            </a:r>
            <a:r>
              <a:rPr sz="1400" spc="-5" dirty="0">
                <a:latin typeface="Calibri"/>
                <a:cs typeface="Calibri"/>
              </a:rPr>
              <a:t>you </a:t>
            </a:r>
            <a:r>
              <a:rPr sz="1400" spc="-15" dirty="0">
                <a:latin typeface="Calibri"/>
                <a:cs typeface="Calibri"/>
              </a:rPr>
              <a:t>are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the  ‘Current’ </a:t>
            </a:r>
            <a:r>
              <a:rPr sz="1400" spc="-60" dirty="0">
                <a:latin typeface="Calibri"/>
                <a:cs typeface="Calibri"/>
              </a:rPr>
              <a:t>Tab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‘My Learning’ </a:t>
            </a:r>
            <a:r>
              <a:rPr sz="1400" spc="-5" dirty="0">
                <a:latin typeface="Calibri"/>
                <a:cs typeface="Calibri"/>
              </a:rPr>
              <a:t>section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view  all </a:t>
            </a:r>
            <a:r>
              <a:rPr sz="1400" spc="-20" dirty="0">
                <a:latin typeface="Calibri"/>
                <a:cs typeface="Calibri"/>
              </a:rPr>
              <a:t>required trainings </a:t>
            </a:r>
            <a:r>
              <a:rPr sz="1400" spc="-5" dirty="0">
                <a:latin typeface="Calibri"/>
                <a:cs typeface="Calibri"/>
              </a:rPr>
              <a:t>and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select </a:t>
            </a:r>
            <a:r>
              <a:rPr sz="1400" spc="-15" dirty="0">
                <a:latin typeface="Calibri"/>
                <a:cs typeface="Calibri"/>
              </a:rPr>
              <a:t>‘Launch’ to </a:t>
            </a:r>
            <a:r>
              <a:rPr sz="1400" spc="-5" dirty="0">
                <a:latin typeface="Calibri"/>
                <a:cs typeface="Calibri"/>
              </a:rPr>
              <a:t>start 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training.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9876" y="2278472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#1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8901" y="1240857"/>
            <a:ext cx="5756275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#2</a:t>
            </a:r>
            <a:endParaRPr sz="1800">
              <a:latin typeface="Century Gothic"/>
              <a:cs typeface="Century Gothic"/>
            </a:endParaRPr>
          </a:p>
          <a:p>
            <a:pPr marL="1195070">
              <a:lnSpc>
                <a:spcPts val="2080"/>
              </a:lnSpc>
            </a:pPr>
            <a:r>
              <a:rPr sz="1800" spc="5" dirty="0">
                <a:latin typeface="Century Gothic"/>
                <a:cs typeface="Century Gothic"/>
              </a:rPr>
              <a:t>My </a:t>
            </a:r>
            <a:r>
              <a:rPr sz="1800" spc="-5" dirty="0">
                <a:latin typeface="Century Gothic"/>
                <a:cs typeface="Century Gothic"/>
              </a:rPr>
              <a:t>Learning Requirements Portal:</a:t>
            </a:r>
            <a:r>
              <a:rPr sz="1800" spc="-215" dirty="0">
                <a:latin typeface="Century Gothic"/>
                <a:cs typeface="Century Gothic"/>
              </a:rPr>
              <a:t> </a:t>
            </a:r>
            <a:r>
              <a:rPr sz="1800" b="1" dirty="0">
                <a:latin typeface="Century Gothic"/>
                <a:cs typeface="Century Gothic"/>
              </a:rPr>
              <a:t>Current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77561" y="4039361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228600" y="152400"/>
                </a:moveTo>
                <a:lnTo>
                  <a:pt x="76200" y="152400"/>
                </a:lnTo>
                <a:lnTo>
                  <a:pt x="76200" y="1447800"/>
                </a:lnTo>
                <a:lnTo>
                  <a:pt x="228600" y="1447800"/>
                </a:lnTo>
                <a:lnTo>
                  <a:pt x="228600" y="152400"/>
                </a:lnTo>
                <a:close/>
              </a:path>
              <a:path w="304800" h="1447800">
                <a:moveTo>
                  <a:pt x="152400" y="0"/>
                </a:moveTo>
                <a:lnTo>
                  <a:pt x="0" y="152400"/>
                </a:lnTo>
                <a:lnTo>
                  <a:pt x="304800" y="1524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77561" y="4039361"/>
            <a:ext cx="304800" cy="1447800"/>
          </a:xfrm>
          <a:custGeom>
            <a:avLst/>
            <a:gdLst/>
            <a:ahLst/>
            <a:cxnLst/>
            <a:rect l="l" t="t" r="r" b="b"/>
            <a:pathLst>
              <a:path w="304800" h="1447800">
                <a:moveTo>
                  <a:pt x="0" y="152400"/>
                </a:moveTo>
                <a:lnTo>
                  <a:pt x="152400" y="0"/>
                </a:lnTo>
                <a:lnTo>
                  <a:pt x="304800" y="152400"/>
                </a:lnTo>
                <a:lnTo>
                  <a:pt x="228600" y="152400"/>
                </a:lnTo>
                <a:lnTo>
                  <a:pt x="228600" y="1447800"/>
                </a:lnTo>
                <a:lnTo>
                  <a:pt x="76200" y="1447800"/>
                </a:lnTo>
                <a:lnTo>
                  <a:pt x="76200" y="1524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198581" y="4824390"/>
            <a:ext cx="3939540" cy="1151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#3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00">
              <a:latin typeface="Century Gothic"/>
              <a:cs typeface="Century Gothic"/>
            </a:endParaRPr>
          </a:p>
          <a:p>
            <a:pPr marL="1083310" marR="5080">
              <a:lnSpc>
                <a:spcPct val="100000"/>
              </a:lnSpc>
            </a:pPr>
            <a:r>
              <a:rPr sz="1400" spc="-5" dirty="0">
                <a:latin typeface="Calibri"/>
                <a:cs typeface="Calibri"/>
              </a:rPr>
              <a:t>Select the title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module </a:t>
            </a:r>
            <a:r>
              <a:rPr sz="1400" spc="-10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start </a:t>
            </a:r>
            <a:r>
              <a:rPr sz="1400" dirty="0">
                <a:latin typeface="Calibri"/>
                <a:cs typeface="Calibri"/>
              </a:rPr>
              <a:t>a  </a:t>
            </a:r>
            <a:r>
              <a:rPr sz="1400" spc="-10" dirty="0">
                <a:latin typeface="Calibri"/>
                <a:cs typeface="Calibri"/>
              </a:rPr>
              <a:t>requirement. </a:t>
            </a:r>
            <a:r>
              <a:rPr sz="1400" dirty="0">
                <a:latin typeface="Calibri"/>
                <a:cs typeface="Calibri"/>
              </a:rPr>
              <a:t>Do </a:t>
            </a:r>
            <a:r>
              <a:rPr sz="1400" spc="-15" dirty="0">
                <a:latin typeface="Calibri"/>
                <a:cs typeface="Calibri"/>
              </a:rPr>
              <a:t>NOT </a:t>
            </a:r>
            <a:r>
              <a:rPr sz="1400" spc="-5" dirty="0">
                <a:latin typeface="Calibri"/>
                <a:cs typeface="Calibri"/>
              </a:rPr>
              <a:t>select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'Launch'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816" y="1597152"/>
            <a:ext cx="6149339" cy="1877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79659" y="503744"/>
            <a:ext cx="142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14</a:t>
            </a:r>
          </a:p>
        </p:txBody>
      </p:sp>
      <p:sp>
        <p:nvSpPr>
          <p:cNvPr id="4" name="object 4"/>
          <p:cNvSpPr/>
          <p:nvPr/>
        </p:nvSpPr>
        <p:spPr>
          <a:xfrm>
            <a:off x="2511551" y="2926079"/>
            <a:ext cx="5958839" cy="2179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972" y="4934711"/>
            <a:ext cx="6181343" cy="1613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151465" y="1198844"/>
            <a:ext cx="3778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Recommended: </a:t>
            </a:r>
            <a:r>
              <a:rPr sz="1800" spc="-20" dirty="0">
                <a:latin typeface="Century Gothic"/>
                <a:cs typeface="Century Gothic"/>
              </a:rPr>
              <a:t>Take</a:t>
            </a:r>
            <a:r>
              <a:rPr sz="1800" spc="-85" dirty="0">
                <a:latin typeface="Century Gothic"/>
                <a:cs typeface="Century Gothic"/>
              </a:rPr>
              <a:t> </a:t>
            </a:r>
            <a:r>
              <a:rPr sz="1800" spc="-15" dirty="0">
                <a:latin typeface="Century Gothic"/>
                <a:cs typeface="Century Gothic"/>
              </a:rPr>
              <a:t>Screenshots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85304" y="1676400"/>
            <a:ext cx="4287520" cy="954405"/>
          </a:xfrm>
          <a:prstGeom prst="rect">
            <a:avLst/>
          </a:prstGeom>
          <a:ln w="9144">
            <a:solidFill>
              <a:srgbClr val="A42F1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678939">
              <a:lnSpc>
                <a:spcPct val="100000"/>
              </a:lnSpc>
              <a:spcBef>
                <a:spcPts val="295"/>
              </a:spcBef>
            </a:pPr>
            <a:r>
              <a:rPr sz="1400" b="1" dirty="0">
                <a:latin typeface="Century Gothic"/>
                <a:cs typeface="Century Gothic"/>
              </a:rPr>
              <a:t>Helpful</a:t>
            </a:r>
            <a:r>
              <a:rPr sz="1400" b="1" spc="-65" dirty="0">
                <a:latin typeface="Century Gothic"/>
                <a:cs typeface="Century Gothic"/>
              </a:rPr>
              <a:t> </a:t>
            </a:r>
            <a:r>
              <a:rPr sz="1400" b="1" spc="-5" dirty="0">
                <a:latin typeface="Century Gothic"/>
                <a:cs typeface="Century Gothic"/>
              </a:rPr>
              <a:t>Tip</a:t>
            </a:r>
            <a:r>
              <a:rPr sz="1400" spc="-5" dirty="0">
                <a:latin typeface="Century Gothic"/>
                <a:cs typeface="Century Gothic"/>
              </a:rPr>
              <a:t>:</a:t>
            </a:r>
            <a:endParaRPr sz="1400">
              <a:latin typeface="Century Gothic"/>
              <a:cs typeface="Century Gothic"/>
            </a:endParaRPr>
          </a:p>
          <a:p>
            <a:pPr marL="90805" marR="130175">
              <a:lnSpc>
                <a:spcPct val="100000"/>
              </a:lnSpc>
            </a:pPr>
            <a:r>
              <a:rPr sz="1400" dirty="0">
                <a:latin typeface="Century Gothic"/>
                <a:cs typeface="Century Gothic"/>
              </a:rPr>
              <a:t>Take </a:t>
            </a:r>
            <a:r>
              <a:rPr sz="1400" spc="-10" dirty="0">
                <a:latin typeface="Century Gothic"/>
                <a:cs typeface="Century Gothic"/>
              </a:rPr>
              <a:t>screenshots </a:t>
            </a:r>
            <a:r>
              <a:rPr sz="1400" dirty="0">
                <a:latin typeface="Century Gothic"/>
                <a:cs typeface="Century Gothic"/>
              </a:rPr>
              <a:t>when </a:t>
            </a:r>
            <a:r>
              <a:rPr sz="1400" spc="-10" dirty="0">
                <a:latin typeface="Century Gothic"/>
                <a:cs typeface="Century Gothic"/>
              </a:rPr>
              <a:t>completing </a:t>
            </a:r>
            <a:r>
              <a:rPr sz="1400" dirty="0">
                <a:latin typeface="Century Gothic"/>
                <a:cs typeface="Century Gothic"/>
              </a:rPr>
              <a:t>a module</a:t>
            </a:r>
            <a:r>
              <a:rPr sz="1400" spc="-24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&amp;  requirement, </a:t>
            </a:r>
            <a:r>
              <a:rPr sz="1400" spc="5" dirty="0">
                <a:latin typeface="Century Gothic"/>
                <a:cs typeface="Century Gothic"/>
              </a:rPr>
              <a:t>in </a:t>
            </a:r>
            <a:r>
              <a:rPr sz="1400" dirty="0">
                <a:latin typeface="Century Gothic"/>
                <a:cs typeface="Century Gothic"/>
              </a:rPr>
              <a:t>case </a:t>
            </a:r>
            <a:r>
              <a:rPr sz="1400" spc="-5" dirty="0">
                <a:latin typeface="Century Gothic"/>
                <a:cs typeface="Century Gothic"/>
              </a:rPr>
              <a:t>the system does </a:t>
            </a:r>
            <a:r>
              <a:rPr sz="1400" dirty="0">
                <a:latin typeface="Century Gothic"/>
                <a:cs typeface="Century Gothic"/>
              </a:rPr>
              <a:t>not  </a:t>
            </a:r>
            <a:r>
              <a:rPr sz="1400" spc="-5" dirty="0">
                <a:latin typeface="Century Gothic"/>
                <a:cs typeface="Century Gothic"/>
              </a:rPr>
              <a:t>automatically </a:t>
            </a:r>
            <a:r>
              <a:rPr sz="1400" spc="-10" dirty="0">
                <a:latin typeface="Century Gothic"/>
                <a:cs typeface="Century Gothic"/>
              </a:rPr>
              <a:t>record</a:t>
            </a:r>
            <a:r>
              <a:rPr sz="1400" spc="-100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completion.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7319" y="483989"/>
            <a:ext cx="1424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15</a:t>
            </a:r>
          </a:p>
        </p:txBody>
      </p:sp>
      <p:sp>
        <p:nvSpPr>
          <p:cNvPr id="3" name="object 3"/>
          <p:cNvSpPr/>
          <p:nvPr/>
        </p:nvSpPr>
        <p:spPr>
          <a:xfrm>
            <a:off x="1804428" y="1787652"/>
            <a:ext cx="9651479" cy="335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37651" y="1374687"/>
            <a:ext cx="4495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Century Gothic"/>
                <a:cs typeface="Century Gothic"/>
              </a:rPr>
              <a:t>My </a:t>
            </a:r>
            <a:r>
              <a:rPr sz="1800" spc="-5" dirty="0">
                <a:latin typeface="Century Gothic"/>
                <a:cs typeface="Century Gothic"/>
              </a:rPr>
              <a:t>Learning Requirements Portal:</a:t>
            </a:r>
            <a:r>
              <a:rPr sz="1800" spc="-180" dirty="0">
                <a:latin typeface="Century Gothic"/>
                <a:cs typeface="Century Gothic"/>
              </a:rPr>
              <a:t> </a:t>
            </a:r>
            <a:r>
              <a:rPr sz="1800" b="1" spc="-5" dirty="0">
                <a:latin typeface="Century Gothic"/>
                <a:cs typeface="Century Gothic"/>
              </a:rPr>
              <a:t>History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504" y="2601467"/>
            <a:ext cx="1048385" cy="0"/>
          </a:xfrm>
          <a:custGeom>
            <a:avLst/>
            <a:gdLst/>
            <a:ahLst/>
            <a:cxnLst/>
            <a:rect l="l" t="t" r="r" b="b"/>
            <a:pathLst>
              <a:path w="1048385">
                <a:moveTo>
                  <a:pt x="0" y="0"/>
                </a:moveTo>
                <a:lnTo>
                  <a:pt x="1048359" y="0"/>
                </a:lnTo>
              </a:path>
            </a:pathLst>
          </a:custGeom>
          <a:ln w="12192">
            <a:solidFill>
              <a:srgbClr val="9D2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9823" y="256336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9D2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0355" y="3438144"/>
            <a:ext cx="650875" cy="615950"/>
          </a:xfrm>
          <a:custGeom>
            <a:avLst/>
            <a:gdLst/>
            <a:ahLst/>
            <a:cxnLst/>
            <a:rect l="l" t="t" r="r" b="b"/>
            <a:pathLst>
              <a:path w="650875" h="615950">
                <a:moveTo>
                  <a:pt x="0" y="615353"/>
                </a:moveTo>
                <a:lnTo>
                  <a:pt x="650684" y="0"/>
                </a:lnTo>
              </a:path>
            </a:pathLst>
          </a:custGeom>
          <a:ln w="12192">
            <a:solidFill>
              <a:srgbClr val="9D2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26049" y="3393947"/>
            <a:ext cx="81915" cy="80645"/>
          </a:xfrm>
          <a:custGeom>
            <a:avLst/>
            <a:gdLst/>
            <a:ahLst/>
            <a:cxnLst/>
            <a:rect l="l" t="t" r="r" b="b"/>
            <a:pathLst>
              <a:path w="81914" h="80645">
                <a:moveTo>
                  <a:pt x="81914" y="0"/>
                </a:moveTo>
                <a:lnTo>
                  <a:pt x="0" y="24726"/>
                </a:lnTo>
                <a:lnTo>
                  <a:pt x="52603" y="80175"/>
                </a:lnTo>
                <a:lnTo>
                  <a:pt x="81914" y="0"/>
                </a:lnTo>
                <a:close/>
              </a:path>
            </a:pathLst>
          </a:custGeom>
          <a:solidFill>
            <a:srgbClr val="9D2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13703" y="2767583"/>
            <a:ext cx="678180" cy="626110"/>
          </a:xfrm>
          <a:custGeom>
            <a:avLst/>
            <a:gdLst/>
            <a:ahLst/>
            <a:cxnLst/>
            <a:rect l="l" t="t" r="r" b="b"/>
            <a:pathLst>
              <a:path w="678179" h="626110">
                <a:moveTo>
                  <a:pt x="677913" y="625881"/>
                </a:moveTo>
                <a:lnTo>
                  <a:pt x="0" y="0"/>
                </a:lnTo>
              </a:path>
            </a:pathLst>
          </a:custGeom>
          <a:ln w="12192">
            <a:solidFill>
              <a:srgbClr val="9D2C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66459" y="2724911"/>
            <a:ext cx="82550" cy="79375"/>
          </a:xfrm>
          <a:custGeom>
            <a:avLst/>
            <a:gdLst/>
            <a:ahLst/>
            <a:cxnLst/>
            <a:rect l="l" t="t" r="r" b="b"/>
            <a:pathLst>
              <a:path w="82550" h="79375">
                <a:moveTo>
                  <a:pt x="0" y="0"/>
                </a:moveTo>
                <a:lnTo>
                  <a:pt x="30327" y="78905"/>
                </a:lnTo>
                <a:lnTo>
                  <a:pt x="82232" y="23418"/>
                </a:lnTo>
                <a:lnTo>
                  <a:pt x="0" y="0"/>
                </a:lnTo>
                <a:close/>
              </a:path>
            </a:pathLst>
          </a:custGeom>
          <a:solidFill>
            <a:srgbClr val="9D2C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3220" y="2256340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#1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1429" y="4077368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#2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8702" y="3115419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#3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84220" y="5402579"/>
            <a:ext cx="8094345" cy="523240"/>
          </a:xfrm>
          <a:prstGeom prst="rect">
            <a:avLst/>
          </a:prstGeom>
          <a:ln w="9144">
            <a:solidFill>
              <a:srgbClr val="A42F10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0805" marR="342265">
              <a:lnSpc>
                <a:spcPct val="100000"/>
              </a:lnSpc>
              <a:spcBef>
                <a:spcPts val="170"/>
              </a:spcBef>
            </a:pPr>
            <a:r>
              <a:rPr sz="1400" spc="-10" dirty="0">
                <a:latin typeface="Calibri"/>
                <a:cs typeface="Calibri"/>
              </a:rPr>
              <a:t>Arrows </a:t>
            </a:r>
            <a:r>
              <a:rPr sz="1400" spc="-5" dirty="0">
                <a:latin typeface="Calibri"/>
                <a:cs typeface="Calibri"/>
              </a:rPr>
              <a:t>#1, #2, and #3: </a:t>
            </a:r>
            <a:r>
              <a:rPr sz="1400" spc="-15" dirty="0">
                <a:latin typeface="Calibri"/>
                <a:cs typeface="Calibri"/>
              </a:rPr>
              <a:t>Ensures </a:t>
            </a:r>
            <a:r>
              <a:rPr sz="1400" spc="-5" dirty="0">
                <a:latin typeface="Calibri"/>
                <a:cs typeface="Calibri"/>
              </a:rPr>
              <a:t>you </a:t>
            </a:r>
            <a:r>
              <a:rPr sz="1400" spc="-15" dirty="0">
                <a:latin typeface="Calibri"/>
                <a:cs typeface="Calibri"/>
              </a:rPr>
              <a:t>are </a:t>
            </a:r>
            <a:r>
              <a:rPr sz="1400" dirty="0">
                <a:latin typeface="Calibri"/>
                <a:cs typeface="Calibri"/>
              </a:rPr>
              <a:t>in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‘History’ </a:t>
            </a:r>
            <a:r>
              <a:rPr sz="1400" spc="-60" dirty="0">
                <a:latin typeface="Calibri"/>
                <a:cs typeface="Calibri"/>
              </a:rPr>
              <a:t>Tab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‘My Learning’ </a:t>
            </a:r>
            <a:r>
              <a:rPr sz="1400" spc="-5" dirty="0">
                <a:latin typeface="Calibri"/>
                <a:cs typeface="Calibri"/>
              </a:rPr>
              <a:t>section </a:t>
            </a:r>
            <a:r>
              <a:rPr sz="1400" spc="-1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verity the </a:t>
            </a:r>
            <a:r>
              <a:rPr sz="1400" spc="-20" dirty="0">
                <a:latin typeface="Calibri"/>
                <a:cs typeface="Calibri"/>
              </a:rPr>
              <a:t>system  recognizes </a:t>
            </a:r>
            <a:r>
              <a:rPr sz="1400" spc="-5" dirty="0">
                <a:latin typeface="Calibri"/>
                <a:cs typeface="Calibri"/>
              </a:rPr>
              <a:t>completion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Cybersecurity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Training.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758" y="1738213"/>
            <a:ext cx="22961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5" dirty="0">
                <a:solidFill>
                  <a:srgbClr val="3D3D3D"/>
                </a:solidFill>
              </a:rPr>
              <a:t>Congratulations!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452427" y="2785235"/>
            <a:ext cx="795337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600" b="1" spc="-114" dirty="0">
                <a:solidFill>
                  <a:srgbClr val="3D3D3D"/>
                </a:solidFill>
                <a:latin typeface="Calibri"/>
                <a:cs typeface="Calibri"/>
              </a:rPr>
              <a:t>You </a:t>
            </a:r>
            <a:r>
              <a:rPr sz="2600" b="1" spc="-35" dirty="0">
                <a:solidFill>
                  <a:srgbClr val="3D3D3D"/>
                </a:solidFill>
                <a:latin typeface="Calibri"/>
                <a:cs typeface="Calibri"/>
              </a:rPr>
              <a:t>have </a:t>
            </a:r>
            <a:r>
              <a:rPr sz="2600" b="1" spc="-5" dirty="0">
                <a:solidFill>
                  <a:srgbClr val="3D3D3D"/>
                </a:solidFill>
                <a:latin typeface="Calibri"/>
                <a:cs typeface="Calibri"/>
              </a:rPr>
              <a:t>successfully </a:t>
            </a:r>
            <a:r>
              <a:rPr sz="2600" b="1" dirty="0">
                <a:solidFill>
                  <a:srgbClr val="3D3D3D"/>
                </a:solidFill>
                <a:latin typeface="Calibri"/>
                <a:cs typeface="Calibri"/>
              </a:rPr>
              <a:t>logged </a:t>
            </a:r>
            <a:r>
              <a:rPr sz="2600" b="1" spc="-25" dirty="0">
                <a:solidFill>
                  <a:srgbClr val="3D3D3D"/>
                </a:solidFill>
                <a:latin typeface="Calibri"/>
                <a:cs typeface="Calibri"/>
              </a:rPr>
              <a:t>into </a:t>
            </a:r>
            <a:r>
              <a:rPr sz="2600" b="1" spc="-5" dirty="0">
                <a:solidFill>
                  <a:srgbClr val="3D3D3D"/>
                </a:solidFill>
                <a:latin typeface="Calibri"/>
                <a:cs typeface="Calibri"/>
              </a:rPr>
              <a:t>the SF </a:t>
            </a:r>
            <a:r>
              <a:rPr sz="2600" b="1" spc="-10" dirty="0">
                <a:solidFill>
                  <a:srgbClr val="3D3D3D"/>
                </a:solidFill>
                <a:latin typeface="Calibri"/>
                <a:cs typeface="Calibri"/>
              </a:rPr>
              <a:t>Employee </a:t>
            </a:r>
            <a:r>
              <a:rPr sz="2600" b="1" spc="-25" dirty="0">
                <a:solidFill>
                  <a:srgbClr val="3D3D3D"/>
                </a:solidFill>
                <a:latin typeface="Calibri"/>
                <a:cs typeface="Calibri"/>
              </a:rPr>
              <a:t>Portal,  </a:t>
            </a:r>
            <a:r>
              <a:rPr sz="2600" b="1" spc="-5" dirty="0">
                <a:solidFill>
                  <a:srgbClr val="3D3D3D"/>
                </a:solidFill>
                <a:latin typeface="Calibri"/>
                <a:cs typeface="Calibri"/>
              </a:rPr>
              <a:t>launched </a:t>
            </a:r>
            <a:r>
              <a:rPr sz="2600" b="1" spc="-10" dirty="0">
                <a:solidFill>
                  <a:srgbClr val="3D3D3D"/>
                </a:solidFill>
                <a:latin typeface="Calibri"/>
                <a:cs typeface="Calibri"/>
              </a:rPr>
              <a:t>the </a:t>
            </a:r>
            <a:r>
              <a:rPr sz="2600" b="1" spc="5" dirty="0">
                <a:solidFill>
                  <a:srgbClr val="3D3D3D"/>
                </a:solidFill>
                <a:latin typeface="Calibri"/>
                <a:cs typeface="Calibri"/>
              </a:rPr>
              <a:t>My </a:t>
            </a:r>
            <a:r>
              <a:rPr sz="2600" b="1" spc="-10" dirty="0">
                <a:solidFill>
                  <a:srgbClr val="3D3D3D"/>
                </a:solidFill>
                <a:latin typeface="Calibri"/>
                <a:cs typeface="Calibri"/>
              </a:rPr>
              <a:t>Learning </a:t>
            </a:r>
            <a:r>
              <a:rPr sz="2600" b="1" spc="-15" dirty="0">
                <a:solidFill>
                  <a:srgbClr val="3D3D3D"/>
                </a:solidFill>
                <a:latin typeface="Calibri"/>
                <a:cs typeface="Calibri"/>
              </a:rPr>
              <a:t>application, </a:t>
            </a:r>
            <a:r>
              <a:rPr sz="2600" b="1" dirty="0">
                <a:solidFill>
                  <a:srgbClr val="3D3D3D"/>
                </a:solidFill>
                <a:latin typeface="Calibri"/>
                <a:cs typeface="Calibri"/>
              </a:rPr>
              <a:t>and </a:t>
            </a:r>
            <a:r>
              <a:rPr sz="2600" b="1" spc="-20" dirty="0">
                <a:solidFill>
                  <a:srgbClr val="3D3D3D"/>
                </a:solidFill>
                <a:latin typeface="Calibri"/>
                <a:cs typeface="Calibri"/>
              </a:rPr>
              <a:t>completed </a:t>
            </a:r>
            <a:r>
              <a:rPr sz="2600" b="1" spc="-5" dirty="0">
                <a:solidFill>
                  <a:srgbClr val="3D3D3D"/>
                </a:solidFill>
                <a:latin typeface="Calibri"/>
                <a:cs typeface="Calibri"/>
              </a:rPr>
              <a:t>the  Annual </a:t>
            </a:r>
            <a:r>
              <a:rPr sz="2600" b="1" spc="-10" dirty="0">
                <a:solidFill>
                  <a:srgbClr val="3D3D3D"/>
                </a:solidFill>
                <a:latin typeface="Calibri"/>
                <a:cs typeface="Calibri"/>
              </a:rPr>
              <a:t>Cybersecurity</a:t>
            </a:r>
            <a:r>
              <a:rPr sz="2600" b="1" spc="-30" dirty="0">
                <a:solidFill>
                  <a:srgbClr val="3D3D3D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3D3D3D"/>
                </a:solidFill>
                <a:latin typeface="Calibri"/>
                <a:cs typeface="Calibri"/>
              </a:rPr>
              <a:t>training!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64508" y="7620"/>
            <a:ext cx="8128000" cy="347980"/>
          </a:xfrm>
          <a:custGeom>
            <a:avLst/>
            <a:gdLst/>
            <a:ahLst/>
            <a:cxnLst/>
            <a:rect l="l" t="t" r="r" b="b"/>
            <a:pathLst>
              <a:path w="8128000" h="347980">
                <a:moveTo>
                  <a:pt x="0" y="347472"/>
                </a:moveTo>
                <a:lnTo>
                  <a:pt x="8127492" y="347472"/>
                </a:lnTo>
                <a:lnTo>
                  <a:pt x="8127492" y="0"/>
                </a:lnTo>
                <a:lnTo>
                  <a:pt x="0" y="0"/>
                </a:lnTo>
                <a:lnTo>
                  <a:pt x="0" y="347472"/>
                </a:lnTo>
                <a:close/>
              </a:path>
            </a:pathLst>
          </a:custGeom>
          <a:solidFill>
            <a:srgbClr val="A42F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64508" y="1523"/>
            <a:ext cx="0" cy="353695"/>
          </a:xfrm>
          <a:custGeom>
            <a:avLst/>
            <a:gdLst/>
            <a:ahLst/>
            <a:cxnLst/>
            <a:rect l="l" t="t" r="r" b="b"/>
            <a:pathLst>
              <a:path h="353695">
                <a:moveTo>
                  <a:pt x="0" y="0"/>
                </a:moveTo>
                <a:lnTo>
                  <a:pt x="0" y="35356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0" y="1523"/>
            <a:ext cx="0" cy="391795"/>
          </a:xfrm>
          <a:custGeom>
            <a:avLst/>
            <a:gdLst/>
            <a:ahLst/>
            <a:cxnLst/>
            <a:rect l="l" t="t" r="r" b="b"/>
            <a:pathLst>
              <a:path h="391795">
                <a:moveTo>
                  <a:pt x="0" y="0"/>
                </a:moveTo>
                <a:lnTo>
                  <a:pt x="0" y="391668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8411" y="1523"/>
            <a:ext cx="8133715" cy="12700"/>
          </a:xfrm>
          <a:custGeom>
            <a:avLst/>
            <a:gdLst/>
            <a:ahLst/>
            <a:cxnLst/>
            <a:rect l="l" t="t" r="r" b="b"/>
            <a:pathLst>
              <a:path w="8133715" h="12700">
                <a:moveTo>
                  <a:pt x="0" y="12192"/>
                </a:moveTo>
                <a:lnTo>
                  <a:pt x="8133588" y="12192"/>
                </a:lnTo>
                <a:lnTo>
                  <a:pt x="8133588" y="0"/>
                </a:lnTo>
                <a:lnTo>
                  <a:pt x="0" y="0"/>
                </a:lnTo>
                <a:lnTo>
                  <a:pt x="0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9173" y="374141"/>
            <a:ext cx="8133715" cy="0"/>
          </a:xfrm>
          <a:custGeom>
            <a:avLst/>
            <a:gdLst/>
            <a:ahLst/>
            <a:cxnLst/>
            <a:rect l="l" t="t" r="r" b="b"/>
            <a:pathLst>
              <a:path w="8133715">
                <a:moveTo>
                  <a:pt x="0" y="0"/>
                </a:moveTo>
                <a:lnTo>
                  <a:pt x="813358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1011" y="1345691"/>
            <a:ext cx="9991090" cy="5088890"/>
          </a:xfrm>
          <a:custGeom>
            <a:avLst/>
            <a:gdLst/>
            <a:ahLst/>
            <a:cxnLst/>
            <a:rect l="l" t="t" r="r" b="b"/>
            <a:pathLst>
              <a:path w="9991090" h="5088890">
                <a:moveTo>
                  <a:pt x="0" y="0"/>
                </a:moveTo>
                <a:lnTo>
                  <a:pt x="9990963" y="0"/>
                </a:lnTo>
                <a:lnTo>
                  <a:pt x="9990963" y="5088382"/>
                </a:lnTo>
                <a:lnTo>
                  <a:pt x="0" y="5088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A42F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34184" y="4506467"/>
            <a:ext cx="3660647" cy="1775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94830" y="5164835"/>
            <a:ext cx="1229995" cy="458470"/>
          </a:xfrm>
          <a:custGeom>
            <a:avLst/>
            <a:gdLst/>
            <a:ahLst/>
            <a:cxnLst/>
            <a:rect l="l" t="t" r="r" b="b"/>
            <a:pathLst>
              <a:path w="1229995" h="458470">
                <a:moveTo>
                  <a:pt x="1000404" y="0"/>
                </a:moveTo>
                <a:lnTo>
                  <a:pt x="1000404" y="114579"/>
                </a:lnTo>
                <a:lnTo>
                  <a:pt x="0" y="114579"/>
                </a:lnTo>
                <a:lnTo>
                  <a:pt x="0" y="343763"/>
                </a:lnTo>
                <a:lnTo>
                  <a:pt x="1000404" y="343763"/>
                </a:lnTo>
                <a:lnTo>
                  <a:pt x="1000404" y="458343"/>
                </a:lnTo>
                <a:lnTo>
                  <a:pt x="1229740" y="229171"/>
                </a:lnTo>
                <a:lnTo>
                  <a:pt x="1000404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894832" y="5164840"/>
            <a:ext cx="1229995" cy="458470"/>
          </a:xfrm>
          <a:custGeom>
            <a:avLst/>
            <a:gdLst/>
            <a:ahLst/>
            <a:cxnLst/>
            <a:rect l="l" t="t" r="r" b="b"/>
            <a:pathLst>
              <a:path w="1229995" h="458470">
                <a:moveTo>
                  <a:pt x="0" y="114579"/>
                </a:moveTo>
                <a:lnTo>
                  <a:pt x="1000404" y="114579"/>
                </a:lnTo>
                <a:lnTo>
                  <a:pt x="1000404" y="0"/>
                </a:lnTo>
                <a:lnTo>
                  <a:pt x="1229741" y="229171"/>
                </a:lnTo>
                <a:lnTo>
                  <a:pt x="1000404" y="458343"/>
                </a:lnTo>
                <a:lnTo>
                  <a:pt x="1000404" y="343750"/>
                </a:lnTo>
                <a:lnTo>
                  <a:pt x="0" y="343750"/>
                </a:lnTo>
                <a:lnTo>
                  <a:pt x="0" y="114579"/>
                </a:lnTo>
                <a:close/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97495" y="4736591"/>
            <a:ext cx="3619487" cy="1313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967" y="1783079"/>
            <a:ext cx="9912350" cy="4523740"/>
          </a:xfrm>
          <a:prstGeom prst="rect">
            <a:avLst/>
          </a:prstGeom>
          <a:ln w="9144">
            <a:solidFill>
              <a:srgbClr val="A42F1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7850">
              <a:latin typeface="Times New Roman"/>
              <a:cs typeface="Times New Roman"/>
            </a:endParaRPr>
          </a:p>
          <a:p>
            <a:pPr marL="3506470" marR="3493135" algn="ctr">
              <a:lnSpc>
                <a:spcPct val="100000"/>
              </a:lnSpc>
            </a:pPr>
            <a:r>
              <a:rPr sz="7200" b="0" spc="-20" dirty="0">
                <a:latin typeface="Century Gothic"/>
                <a:cs typeface="Century Gothic"/>
              </a:rPr>
              <a:t>T</a:t>
            </a:r>
            <a:r>
              <a:rPr sz="7200" b="0" spc="-5" dirty="0">
                <a:latin typeface="Century Gothic"/>
                <a:cs typeface="Century Gothic"/>
              </a:rPr>
              <a:t>HANK  YOU!</a:t>
            </a:r>
            <a:endParaRPr sz="7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9228" y="1132065"/>
            <a:ext cx="822297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entury Gothic"/>
                <a:cs typeface="Century Gothic"/>
              </a:rPr>
              <a:t>Visit: </a:t>
            </a:r>
            <a:r>
              <a:rPr sz="2400" u="heavy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entury Gothic"/>
                <a:cs typeface="Century Gothic"/>
                <a:hlinkClick r:id="rId2"/>
              </a:rPr>
              <a:t>https://zsfg.ucsf.edu</a:t>
            </a:r>
            <a:r>
              <a:rPr lang="en-US" sz="2400" u="heavy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entury Gothic"/>
                <a:cs typeface="Century Gothic"/>
                <a:hlinkClick r:id="rId2"/>
              </a:rPr>
              <a:t>/sflearn</a:t>
            </a:r>
            <a:endParaRPr sz="24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7704" y="483680"/>
            <a:ext cx="11912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210" dirty="0"/>
              <a:t> </a:t>
            </a:r>
            <a:r>
              <a:rPr dirty="0"/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11704-8137-4A06-A029-A12B8CBCF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145" y="1595317"/>
            <a:ext cx="7810518" cy="512064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277DF97B-A9D6-4C1D-AF84-6C7730B5559A}"/>
              </a:ext>
            </a:extLst>
          </p:cNvPr>
          <p:cNvSpPr/>
          <p:nvPr/>
        </p:nvSpPr>
        <p:spPr>
          <a:xfrm>
            <a:off x="5875902" y="3733800"/>
            <a:ext cx="1799096" cy="574040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Select Link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70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1373123" y="1386840"/>
            <a:ext cx="621791" cy="652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1243" y="1386840"/>
            <a:ext cx="804671" cy="6522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07107" y="1386840"/>
            <a:ext cx="3535679" cy="6522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8636" y="1324355"/>
            <a:ext cx="2287523" cy="758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71091" y="1171468"/>
            <a:ext cx="10476230" cy="537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3564">
              <a:lnSpc>
                <a:spcPts val="2065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CCSF Login</a:t>
            </a:r>
            <a:r>
              <a:rPr sz="1800" spc="-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785"/>
              </a:lnSpc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you </a:t>
            </a:r>
            <a:r>
              <a:rPr sz="2000" spc="-5" dirty="0">
                <a:latin typeface="Calibri"/>
                <a:cs typeface="Calibri"/>
              </a:rPr>
              <a:t>know your </a:t>
            </a:r>
            <a:r>
              <a:rPr sz="2000" dirty="0">
                <a:latin typeface="Calibri"/>
                <a:cs typeface="Calibri"/>
              </a:rPr>
              <a:t>POI# and </a:t>
            </a:r>
            <a:r>
              <a:rPr sz="2000" spc="-30" dirty="0">
                <a:latin typeface="Calibri"/>
                <a:cs typeface="Calibri"/>
              </a:rPr>
              <a:t>Password</a:t>
            </a:r>
            <a:r>
              <a:rPr sz="2400" spc="-30" dirty="0">
                <a:latin typeface="Calibri"/>
                <a:cs typeface="Calibri"/>
              </a:rPr>
              <a:t>, </a:t>
            </a:r>
            <a:r>
              <a:rPr sz="2400" spc="-5" dirty="0">
                <a:latin typeface="Calibri"/>
                <a:cs typeface="Calibri"/>
              </a:rPr>
              <a:t>skip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Step</a:t>
            </a:r>
            <a:r>
              <a:rPr sz="2400" spc="-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5996940" indent="-161925">
              <a:lnSpc>
                <a:spcPct val="100000"/>
              </a:lnSpc>
              <a:spcBef>
                <a:spcPts val="280"/>
              </a:spcBef>
              <a:buSzPct val="92307"/>
              <a:buChar char="-"/>
              <a:tabLst>
                <a:tab pos="5997575" algn="l"/>
              </a:tabLst>
            </a:pPr>
            <a:r>
              <a:rPr sz="2600" spc="-20" dirty="0">
                <a:latin typeface="Calibri"/>
                <a:cs typeface="Calibri"/>
              </a:rPr>
              <a:t>Enter </a:t>
            </a:r>
            <a:r>
              <a:rPr sz="2600" dirty="0">
                <a:latin typeface="Calibri"/>
                <a:cs typeface="Calibri"/>
              </a:rPr>
              <a:t>UCSF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POI#</a:t>
            </a:r>
            <a:endParaRPr sz="2600">
              <a:latin typeface="Calibri"/>
              <a:cs typeface="Calibri"/>
            </a:endParaRPr>
          </a:p>
          <a:p>
            <a:pPr marL="5835650" marR="5080">
              <a:lnSpc>
                <a:spcPct val="100000"/>
              </a:lnSpc>
              <a:spcBef>
                <a:spcPts val="35"/>
              </a:spcBef>
            </a:pPr>
            <a:r>
              <a:rPr sz="2000" spc="-20" dirty="0">
                <a:latin typeface="Calibri"/>
                <a:cs typeface="Calibri"/>
              </a:rPr>
              <a:t>Contact: </a:t>
            </a:r>
            <a:r>
              <a:rPr sz="2000" u="heavy" spc="-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alibri"/>
                <a:cs typeface="Calibri"/>
                <a:hlinkClick r:id="rId6"/>
              </a:rPr>
              <a:t>Department Manager/ Champion</a:t>
            </a:r>
            <a:r>
              <a:rPr sz="2000" spc="-130" dirty="0">
                <a:solidFill>
                  <a:srgbClr val="FA4917"/>
                </a:solidFill>
                <a:latin typeface="Calibri"/>
                <a:cs typeface="Calibri"/>
                <a:hlinkClick r:id="rId6"/>
              </a:rPr>
              <a:t>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u="heavy" spc="-4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alibri"/>
                <a:cs typeface="Calibri"/>
                <a:hlinkClick r:id="rId7"/>
              </a:rPr>
              <a:t>Trainee </a:t>
            </a:r>
            <a:r>
              <a:rPr sz="2000" u="heavy" spc="-25" dirty="0">
                <a:solidFill>
                  <a:srgbClr val="FA4917"/>
                </a:solidFill>
                <a:uFill>
                  <a:solidFill>
                    <a:srgbClr val="FA4917"/>
                  </a:solidFill>
                </a:uFill>
                <a:latin typeface="Calibri"/>
                <a:cs typeface="Calibri"/>
                <a:hlinkClick r:id="rId7"/>
              </a:rPr>
              <a:t>Administrator </a:t>
            </a:r>
            <a:r>
              <a:rPr sz="2000" spc="-25" dirty="0">
                <a:latin typeface="Calibri"/>
                <a:cs typeface="Calibri"/>
              </a:rPr>
              <a:t>for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Assistance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Calibri"/>
              <a:cs typeface="Calibri"/>
            </a:endParaRPr>
          </a:p>
          <a:p>
            <a:pPr marL="5968365" indent="-133350">
              <a:lnSpc>
                <a:spcPct val="100000"/>
              </a:lnSpc>
              <a:buSzPct val="76923"/>
              <a:buChar char="-"/>
              <a:tabLst>
                <a:tab pos="5969000" algn="l"/>
              </a:tabLst>
            </a:pPr>
            <a:r>
              <a:rPr sz="2600" spc="-20" dirty="0">
                <a:latin typeface="Calibri"/>
                <a:cs typeface="Calibri"/>
              </a:rPr>
              <a:t>Enter</a:t>
            </a:r>
            <a:r>
              <a:rPr sz="2600" spc="-40" dirty="0">
                <a:latin typeface="Calibri"/>
                <a:cs typeface="Calibri"/>
              </a:rPr>
              <a:t> Password</a:t>
            </a:r>
            <a:endParaRPr sz="2600">
              <a:latin typeface="Calibri"/>
              <a:cs typeface="Calibri"/>
            </a:endParaRPr>
          </a:p>
          <a:p>
            <a:pPr marL="5835650">
              <a:lnSpc>
                <a:spcPct val="100000"/>
              </a:lnSpc>
              <a:spcBef>
                <a:spcPts val="635"/>
              </a:spcBef>
            </a:pPr>
            <a:r>
              <a:rPr sz="2000" b="1" spc="-20" dirty="0">
                <a:latin typeface="Calibri"/>
                <a:cs typeface="Calibri"/>
              </a:rPr>
              <a:t>First </a:t>
            </a:r>
            <a:r>
              <a:rPr sz="2000" b="1" dirty="0">
                <a:latin typeface="Calibri"/>
                <a:cs typeface="Calibri"/>
              </a:rPr>
              <a:t>Time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User?</a:t>
            </a:r>
            <a:endParaRPr sz="2000">
              <a:latin typeface="Calibri"/>
              <a:cs typeface="Calibri"/>
            </a:endParaRPr>
          </a:p>
          <a:p>
            <a:pPr marL="5835650">
              <a:lnSpc>
                <a:spcPct val="100000"/>
              </a:lnSpc>
              <a:spcBef>
                <a:spcPts val="25"/>
              </a:spcBef>
            </a:pPr>
            <a:r>
              <a:rPr sz="1650" spc="-10" dirty="0">
                <a:latin typeface="Calibri"/>
                <a:cs typeface="Calibri"/>
              </a:rPr>
              <a:t>Contact </a:t>
            </a:r>
            <a:r>
              <a:rPr sz="1650" dirty="0">
                <a:latin typeface="Calibri"/>
                <a:cs typeface="Calibri"/>
              </a:rPr>
              <a:t>DPH IT </a:t>
            </a:r>
            <a:r>
              <a:rPr sz="1650" spc="-20" dirty="0">
                <a:latin typeface="Calibri"/>
                <a:cs typeface="Calibri"/>
              </a:rPr>
              <a:t>for </a:t>
            </a:r>
            <a:r>
              <a:rPr sz="1650" spc="-10" dirty="0">
                <a:latin typeface="Calibri"/>
                <a:cs typeface="Calibri"/>
              </a:rPr>
              <a:t>temporary password,</a:t>
            </a:r>
            <a:r>
              <a:rPr sz="1650" spc="-3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628-206-7378</a:t>
            </a:r>
            <a:endParaRPr sz="1650">
              <a:latin typeface="Calibri"/>
              <a:cs typeface="Calibri"/>
            </a:endParaRPr>
          </a:p>
          <a:p>
            <a:pPr marL="5835650">
              <a:lnSpc>
                <a:spcPct val="100000"/>
              </a:lnSpc>
              <a:spcBef>
                <a:spcPts val="575"/>
              </a:spcBef>
            </a:pPr>
            <a:r>
              <a:rPr sz="2000" b="1" spc="-10" dirty="0">
                <a:latin typeface="Calibri"/>
                <a:cs typeface="Calibri"/>
              </a:rPr>
              <a:t>Previous </a:t>
            </a:r>
            <a:r>
              <a:rPr sz="2000" b="1" dirty="0">
                <a:latin typeface="Calibri"/>
                <a:cs typeface="Calibri"/>
              </a:rPr>
              <a:t>User and </a:t>
            </a:r>
            <a:r>
              <a:rPr sz="2000" b="1" spc="-25" dirty="0">
                <a:latin typeface="Calibri"/>
                <a:cs typeface="Calibri"/>
              </a:rPr>
              <a:t>Forgot</a:t>
            </a:r>
            <a:r>
              <a:rPr sz="2000" b="1" spc="-18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Password?</a:t>
            </a:r>
            <a:endParaRPr sz="2000">
              <a:latin typeface="Calibri"/>
              <a:cs typeface="Calibri"/>
            </a:endParaRPr>
          </a:p>
          <a:p>
            <a:pPr marL="5835650">
              <a:lnSpc>
                <a:spcPct val="100000"/>
              </a:lnSpc>
              <a:spcBef>
                <a:spcPts val="25"/>
              </a:spcBef>
            </a:pPr>
            <a:r>
              <a:rPr sz="1700" dirty="0">
                <a:latin typeface="Calibri"/>
                <a:cs typeface="Calibri"/>
              </a:rPr>
              <a:t>Select </a:t>
            </a:r>
            <a:r>
              <a:rPr sz="1700" spc="-20" dirty="0">
                <a:latin typeface="Calibri"/>
                <a:cs typeface="Calibri"/>
              </a:rPr>
              <a:t>‘Forgot </a:t>
            </a:r>
            <a:r>
              <a:rPr sz="1700" spc="-15" dirty="0">
                <a:latin typeface="Calibri"/>
                <a:cs typeface="Calibri"/>
              </a:rPr>
              <a:t>your </a:t>
            </a:r>
            <a:r>
              <a:rPr sz="1700" spc="-10" dirty="0">
                <a:latin typeface="Calibri"/>
                <a:cs typeface="Calibri"/>
              </a:rPr>
              <a:t>password?’</a:t>
            </a:r>
            <a:r>
              <a:rPr sz="1700" spc="-10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link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00">
              <a:latin typeface="Calibri"/>
              <a:cs typeface="Calibri"/>
            </a:endParaRPr>
          </a:p>
          <a:p>
            <a:pPr marL="5996940" indent="-161925">
              <a:lnSpc>
                <a:spcPct val="100000"/>
              </a:lnSpc>
              <a:spcBef>
                <a:spcPts val="1370"/>
              </a:spcBef>
              <a:buSzPct val="92307"/>
              <a:buChar char="-"/>
              <a:tabLst>
                <a:tab pos="5997575" algn="l"/>
              </a:tabLst>
            </a:pPr>
            <a:r>
              <a:rPr sz="2600" dirty="0">
                <a:latin typeface="Calibri"/>
                <a:cs typeface="Calibri"/>
              </a:rPr>
              <a:t>Select </a:t>
            </a:r>
            <a:r>
              <a:rPr sz="2600" spc="-85" dirty="0">
                <a:latin typeface="Calibri"/>
                <a:cs typeface="Calibri"/>
              </a:rPr>
              <a:t>‘Agree </a:t>
            </a:r>
            <a:r>
              <a:rPr sz="2600" dirty="0">
                <a:latin typeface="Calibri"/>
                <a:cs typeface="Calibri"/>
              </a:rPr>
              <a:t>&amp; Sign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In’</a:t>
            </a:r>
            <a:endParaRPr sz="2600">
              <a:latin typeface="Calibri"/>
              <a:cs typeface="Calibri"/>
            </a:endParaRPr>
          </a:p>
          <a:p>
            <a:pPr marL="583565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latin typeface="Calibri"/>
                <a:cs typeface="Calibri"/>
              </a:rPr>
              <a:t>IF </a:t>
            </a:r>
            <a:r>
              <a:rPr sz="1800" spc="-20" dirty="0">
                <a:latin typeface="Calibri"/>
                <a:cs typeface="Calibri"/>
              </a:rPr>
              <a:t>you entered </a:t>
            </a:r>
            <a:r>
              <a:rPr sz="1800" spc="-5" dirty="0">
                <a:latin typeface="Calibri"/>
                <a:cs typeface="Calibri"/>
              </a:rPr>
              <a:t>both POI#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Password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6047" y="1854720"/>
            <a:ext cx="6230111" cy="49667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70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24173" y="1200995"/>
            <a:ext cx="3169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Forgot your </a:t>
            </a:r>
            <a:r>
              <a:rPr sz="1800" spc="-20" dirty="0">
                <a:latin typeface="Century Gothic"/>
                <a:cs typeface="Century Gothic"/>
              </a:rPr>
              <a:t>password?</a:t>
            </a:r>
            <a:r>
              <a:rPr sz="1800" spc="-5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1892" y="3628754"/>
            <a:ext cx="2993390" cy="1115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Enter your </a:t>
            </a:r>
            <a:r>
              <a:rPr sz="2400" dirty="0">
                <a:latin typeface="Calibri"/>
                <a:cs typeface="Calibri"/>
              </a:rPr>
              <a:t>UCSF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POI#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23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‘Submit’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8552" y="1624583"/>
            <a:ext cx="6268211" cy="5170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70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8585" y="1156554"/>
            <a:ext cx="3159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Verifying Secure Code</a:t>
            </a:r>
            <a:r>
              <a:rPr sz="1800" spc="-14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48092" y="3567546"/>
            <a:ext cx="4129404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-"/>
              <a:tabLst>
                <a:tab pos="354965" algn="l"/>
                <a:tab pos="355600" algn="l"/>
              </a:tabLst>
            </a:pPr>
            <a:r>
              <a:rPr sz="2400" spc="-20" dirty="0">
                <a:latin typeface="Calibri"/>
                <a:cs typeface="Calibri"/>
              </a:rPr>
              <a:t>Enter </a:t>
            </a:r>
            <a:r>
              <a:rPr sz="2400" spc="-5" dirty="0">
                <a:latin typeface="Calibri"/>
                <a:cs typeface="Calibri"/>
              </a:rPr>
              <a:t>Secure Code </a:t>
            </a:r>
            <a:r>
              <a:rPr sz="2400" spc="-20" dirty="0">
                <a:latin typeface="Calibri"/>
                <a:cs typeface="Calibri"/>
              </a:rPr>
              <a:t>from</a:t>
            </a:r>
            <a:r>
              <a:rPr sz="2400" spc="-2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Phone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22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‘Verify’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67028" y="1534667"/>
            <a:ext cx="6336791" cy="5210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8264" y="509718"/>
            <a:ext cx="119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71292" y="1230724"/>
            <a:ext cx="2367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entury Gothic"/>
                <a:cs typeface="Century Gothic"/>
              </a:rPr>
              <a:t>Reset </a:t>
            </a:r>
            <a:r>
              <a:rPr sz="1800" spc="-20" dirty="0">
                <a:latin typeface="Century Gothic"/>
                <a:cs typeface="Century Gothic"/>
              </a:rPr>
              <a:t>Password</a:t>
            </a:r>
            <a:r>
              <a:rPr sz="1800" spc="3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67092" y="2948524"/>
            <a:ext cx="3253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40" dirty="0">
                <a:latin typeface="Calibri"/>
                <a:cs typeface="Calibri"/>
              </a:rPr>
              <a:t>Password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Guidelines: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67092" y="3561172"/>
            <a:ext cx="2984500" cy="1790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har char="-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10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characters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One numeric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character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One </a:t>
            </a:r>
            <a:r>
              <a:rPr sz="1400" spc="-20" dirty="0">
                <a:latin typeface="Calibri"/>
                <a:cs typeface="Calibri"/>
              </a:rPr>
              <a:t>uppercase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character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One </a:t>
            </a:r>
            <a:r>
              <a:rPr sz="1400" spc="-20" dirty="0">
                <a:latin typeface="Calibri"/>
                <a:cs typeface="Calibri"/>
              </a:rPr>
              <a:t>lowercase</a:t>
            </a:r>
            <a:r>
              <a:rPr sz="1400" spc="-1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character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One special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character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New </a:t>
            </a:r>
            <a:r>
              <a:rPr sz="1400" dirty="0">
                <a:latin typeface="Calibri"/>
                <a:cs typeface="Calibri"/>
              </a:rPr>
              <a:t>&amp; </a:t>
            </a:r>
            <a:r>
              <a:rPr sz="1400" spc="-5" dirty="0">
                <a:latin typeface="Calibri"/>
                <a:cs typeface="Calibri"/>
              </a:rPr>
              <a:t>confirm </a:t>
            </a:r>
            <a:r>
              <a:rPr sz="1400" spc="-15" dirty="0">
                <a:latin typeface="Calibri"/>
                <a:cs typeface="Calibri"/>
              </a:rPr>
              <a:t>password must</a:t>
            </a:r>
            <a:r>
              <a:rPr sz="1400" spc="-24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match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>
              <a:latin typeface="Calibri"/>
              <a:cs typeface="Calibri"/>
            </a:endParaRPr>
          </a:p>
          <a:p>
            <a:pPr marL="26860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Select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“Submit’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3583" y="1682495"/>
            <a:ext cx="5839967" cy="5029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70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3958" y="1227260"/>
            <a:ext cx="1928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entury Gothic"/>
                <a:cs typeface="Century Gothic"/>
              </a:rPr>
              <a:t>CCSF Login</a:t>
            </a:r>
            <a:r>
              <a:rPr sz="1800" spc="-16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4292" y="3184364"/>
            <a:ext cx="3014980" cy="190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0"/>
              </a:spcBef>
              <a:buChar char="-"/>
              <a:tabLst>
                <a:tab pos="174625" algn="l"/>
              </a:tabLst>
            </a:pPr>
            <a:r>
              <a:rPr sz="2400" spc="-20" dirty="0">
                <a:latin typeface="Calibri"/>
                <a:cs typeface="Calibri"/>
              </a:rPr>
              <a:t>Enter </a:t>
            </a:r>
            <a:r>
              <a:rPr sz="2400" dirty="0">
                <a:latin typeface="Calibri"/>
                <a:cs typeface="Calibri"/>
              </a:rPr>
              <a:t>UCSF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POI#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2500">
              <a:latin typeface="Calibri"/>
              <a:cs typeface="Calibri"/>
            </a:endParaRPr>
          </a:p>
          <a:p>
            <a:pPr marL="172720" indent="-160020">
              <a:lnSpc>
                <a:spcPct val="100000"/>
              </a:lnSpc>
              <a:buChar char="-"/>
              <a:tabLst>
                <a:tab pos="172720" algn="l"/>
              </a:tabLst>
            </a:pPr>
            <a:r>
              <a:rPr sz="2400" spc="-20" dirty="0">
                <a:latin typeface="Calibri"/>
                <a:cs typeface="Calibri"/>
              </a:rPr>
              <a:t>Enter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Password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Char char="-"/>
            </a:pPr>
            <a:endParaRPr sz="25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spcBef>
                <a:spcPts val="5"/>
              </a:spcBef>
              <a:buChar char="-"/>
              <a:tabLst>
                <a:tab pos="174625" algn="l"/>
              </a:tabLst>
            </a:pPr>
            <a:r>
              <a:rPr sz="2400" dirty="0">
                <a:latin typeface="Calibri"/>
                <a:cs typeface="Calibri"/>
              </a:rPr>
              <a:t>Select </a:t>
            </a:r>
            <a:r>
              <a:rPr sz="2400" spc="-40" dirty="0">
                <a:latin typeface="Calibri"/>
                <a:cs typeface="Calibri"/>
              </a:rPr>
              <a:t>‘Agree </a:t>
            </a:r>
            <a:r>
              <a:rPr sz="2400" dirty="0">
                <a:latin typeface="Calibri"/>
                <a:cs typeface="Calibri"/>
              </a:rPr>
              <a:t>&amp; </a:t>
            </a:r>
            <a:r>
              <a:rPr sz="2400" spc="-5" dirty="0">
                <a:latin typeface="Calibri"/>
                <a:cs typeface="Calibri"/>
              </a:rPr>
              <a:t>Sign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1673352"/>
            <a:ext cx="6230111" cy="4966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70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1151" y="1193188"/>
            <a:ext cx="2504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entury Gothic"/>
                <a:cs typeface="Century Gothic"/>
              </a:rPr>
              <a:t>Verifying Secure</a:t>
            </a:r>
            <a:r>
              <a:rPr sz="1800" spc="-140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Code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3292" y="3255970"/>
            <a:ext cx="4540885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indent="-160020">
              <a:lnSpc>
                <a:spcPct val="100000"/>
              </a:lnSpc>
              <a:spcBef>
                <a:spcPts val="100"/>
              </a:spcBef>
              <a:buChar char="-"/>
              <a:tabLst>
                <a:tab pos="172720" algn="l"/>
              </a:tabLst>
            </a:pPr>
            <a:r>
              <a:rPr sz="2400" spc="-20" dirty="0">
                <a:latin typeface="Calibri"/>
                <a:cs typeface="Calibri"/>
              </a:rPr>
              <a:t>Enter </a:t>
            </a:r>
            <a:r>
              <a:rPr sz="2400" spc="-5" dirty="0">
                <a:latin typeface="Calibri"/>
                <a:cs typeface="Calibri"/>
              </a:rPr>
              <a:t>Secure Code </a:t>
            </a:r>
            <a:r>
              <a:rPr sz="2400" spc="-20" dirty="0">
                <a:latin typeface="Calibri"/>
                <a:cs typeface="Calibri"/>
              </a:rPr>
              <a:t>from</a:t>
            </a:r>
            <a:r>
              <a:rPr sz="2400" spc="-1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Phone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-"/>
            </a:pPr>
            <a:endParaRPr sz="225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dirty="0">
                <a:latin typeface="Calibri"/>
                <a:cs typeface="Calibri"/>
              </a:rPr>
              <a:t>Select </a:t>
            </a:r>
            <a:r>
              <a:rPr sz="2400" spc="-25" dirty="0">
                <a:latin typeface="Calibri"/>
                <a:cs typeface="Calibri"/>
              </a:rPr>
              <a:t>‘Trust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device </a:t>
            </a:r>
            <a:r>
              <a:rPr sz="2400" spc="-3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30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days’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libri"/>
              <a:buChar char="-"/>
            </a:pPr>
            <a:endParaRPr sz="225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‘Verify’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5400" y="1607820"/>
            <a:ext cx="6172199" cy="5164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701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Step</a:t>
            </a:r>
            <a:r>
              <a:rPr spc="-195" dirty="0"/>
              <a:t> </a:t>
            </a:r>
            <a:r>
              <a:rPr dirty="0"/>
              <a:t>8</a:t>
            </a:r>
          </a:p>
        </p:txBody>
      </p:sp>
      <p:sp>
        <p:nvSpPr>
          <p:cNvPr id="3" name="object 3"/>
          <p:cNvSpPr/>
          <p:nvPr/>
        </p:nvSpPr>
        <p:spPr>
          <a:xfrm>
            <a:off x="1237493" y="3829811"/>
            <a:ext cx="1405255" cy="377825"/>
          </a:xfrm>
          <a:custGeom>
            <a:avLst/>
            <a:gdLst/>
            <a:ahLst/>
            <a:cxnLst/>
            <a:rect l="l" t="t" r="r" b="b"/>
            <a:pathLst>
              <a:path w="1405255" h="377825">
                <a:moveTo>
                  <a:pt x="1216037" y="0"/>
                </a:moveTo>
                <a:lnTo>
                  <a:pt x="1216037" y="94361"/>
                </a:lnTo>
                <a:lnTo>
                  <a:pt x="0" y="94361"/>
                </a:lnTo>
                <a:lnTo>
                  <a:pt x="0" y="283083"/>
                </a:lnTo>
                <a:lnTo>
                  <a:pt x="1216037" y="283083"/>
                </a:lnTo>
                <a:lnTo>
                  <a:pt x="1216037" y="377444"/>
                </a:lnTo>
                <a:lnTo>
                  <a:pt x="1405001" y="188722"/>
                </a:lnTo>
                <a:lnTo>
                  <a:pt x="121603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7488" y="3829810"/>
            <a:ext cx="1405255" cy="377825"/>
          </a:xfrm>
          <a:custGeom>
            <a:avLst/>
            <a:gdLst/>
            <a:ahLst/>
            <a:cxnLst/>
            <a:rect l="l" t="t" r="r" b="b"/>
            <a:pathLst>
              <a:path w="1405255" h="377825">
                <a:moveTo>
                  <a:pt x="0" y="94361"/>
                </a:moveTo>
                <a:lnTo>
                  <a:pt x="1216037" y="94361"/>
                </a:lnTo>
                <a:lnTo>
                  <a:pt x="1216037" y="0"/>
                </a:lnTo>
                <a:lnTo>
                  <a:pt x="1405001" y="188722"/>
                </a:lnTo>
                <a:lnTo>
                  <a:pt x="1216037" y="377444"/>
                </a:lnTo>
                <a:lnTo>
                  <a:pt x="1216037" y="283083"/>
                </a:lnTo>
                <a:lnTo>
                  <a:pt x="0" y="283083"/>
                </a:lnTo>
                <a:lnTo>
                  <a:pt x="0" y="94361"/>
                </a:lnTo>
                <a:close/>
              </a:path>
            </a:pathLst>
          </a:custGeom>
          <a:ln w="15240">
            <a:solidFill>
              <a:srgbClr val="781F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8697" y="4196138"/>
            <a:ext cx="1910714" cy="1054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Select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‘Multi-Factor</a:t>
            </a:r>
            <a:r>
              <a:rPr sz="1800" spc="-10" dirty="0">
                <a:latin typeface="Century Gothic"/>
                <a:cs typeface="Century Gothic"/>
              </a:rPr>
              <a:t>’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00">
              <a:latin typeface="Century Gothic"/>
              <a:cs typeface="Century Gothic"/>
            </a:endParaRPr>
          </a:p>
          <a:p>
            <a:pPr marL="58419" marR="287020" indent="40640">
              <a:lnSpc>
                <a:spcPct val="100000"/>
              </a:lnSpc>
            </a:pPr>
            <a:r>
              <a:rPr sz="1600" spc="-70" dirty="0">
                <a:latin typeface="Calibri"/>
                <a:cs typeface="Calibri"/>
              </a:rPr>
              <a:t>(To </a:t>
            </a:r>
            <a:r>
              <a:rPr sz="1600" spc="-5" dirty="0">
                <a:latin typeface="Calibri"/>
                <a:cs typeface="Calibri"/>
              </a:rPr>
              <a:t>Add Additional  </a:t>
            </a:r>
            <a:r>
              <a:rPr sz="1600" spc="-25" dirty="0">
                <a:latin typeface="Calibri"/>
                <a:cs typeface="Calibri"/>
              </a:rPr>
              <a:t>Layer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Security)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1355" y="1944623"/>
            <a:ext cx="4978907" cy="719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49056" y="1882152"/>
            <a:ext cx="1664207" cy="825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4479" y="2247900"/>
            <a:ext cx="3279647" cy="826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23511" y="1450966"/>
            <a:ext cx="5469255" cy="13169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R="354965" algn="ctr">
              <a:lnSpc>
                <a:spcPct val="100000"/>
              </a:lnSpc>
              <a:spcBef>
                <a:spcPts val="1060"/>
              </a:spcBef>
            </a:pPr>
            <a:r>
              <a:rPr sz="1800" dirty="0">
                <a:latin typeface="Century Gothic"/>
                <a:cs typeface="Century Gothic"/>
              </a:rPr>
              <a:t>CCSF </a:t>
            </a:r>
            <a:r>
              <a:rPr sz="1800" spc="-15" dirty="0">
                <a:latin typeface="Century Gothic"/>
                <a:cs typeface="Century Gothic"/>
              </a:rPr>
              <a:t>Dashboard</a:t>
            </a:r>
            <a:r>
              <a:rPr sz="1800" spc="15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Page</a:t>
            </a:r>
            <a:endParaRPr sz="1800">
              <a:latin typeface="Century Gothic"/>
              <a:cs typeface="Century Gothic"/>
            </a:endParaRPr>
          </a:p>
          <a:p>
            <a:pPr marL="1416050" marR="5080" indent="-1403985">
              <a:lnSpc>
                <a:spcPct val="100000"/>
              </a:lnSpc>
              <a:spcBef>
                <a:spcPts val="1285"/>
              </a:spcBef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15" dirty="0">
                <a:latin typeface="Calibri"/>
                <a:cs typeface="Calibri"/>
              </a:rPr>
              <a:t>you </a:t>
            </a:r>
            <a:r>
              <a:rPr sz="2000" spc="-35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logged </a:t>
            </a:r>
            <a:r>
              <a:rPr sz="2000" spc="-25" dirty="0">
                <a:latin typeface="Calibri"/>
                <a:cs typeface="Calibri"/>
              </a:rPr>
              <a:t>onto </a:t>
            </a:r>
            <a:r>
              <a:rPr sz="2000" spc="-5" dirty="0">
                <a:latin typeface="Calibri"/>
                <a:cs typeface="Calibri"/>
              </a:rPr>
              <a:t>this </a:t>
            </a:r>
            <a:r>
              <a:rPr sz="2000" spc="-20" dirty="0">
                <a:latin typeface="Calibri"/>
                <a:cs typeface="Calibri"/>
              </a:rPr>
              <a:t>site </a:t>
            </a:r>
            <a:r>
              <a:rPr sz="2000" spc="-40" dirty="0">
                <a:latin typeface="Calibri"/>
                <a:cs typeface="Calibri"/>
              </a:rPr>
              <a:t>previously, </a:t>
            </a:r>
            <a:r>
              <a:rPr sz="2400" spc="-20" dirty="0">
                <a:latin typeface="Calibri"/>
                <a:cs typeface="Calibri"/>
              </a:rPr>
              <a:t>you </a:t>
            </a:r>
            <a:r>
              <a:rPr sz="2400" spc="-70" dirty="0">
                <a:latin typeface="Calibri"/>
                <a:cs typeface="Calibri"/>
              </a:rPr>
              <a:t>may 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20" dirty="0">
                <a:latin typeface="Calibri"/>
                <a:cs typeface="Calibri"/>
              </a:rPr>
              <a:t>directed to </a:t>
            </a:r>
            <a:r>
              <a:rPr sz="2400" spc="-10" dirty="0">
                <a:latin typeface="Calibri"/>
                <a:cs typeface="Calibri"/>
              </a:rPr>
              <a:t>Step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7960" y="2852928"/>
            <a:ext cx="8545067" cy="29001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A49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576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Times New Roman</vt:lpstr>
      <vt:lpstr>Office Theme</vt:lpstr>
      <vt:lpstr>PowerPoint Presentation</vt:lpstr>
      <vt:lpstr>Step 1</vt:lpstr>
      <vt:lpstr>Step 2</vt:lpstr>
      <vt:lpstr>Step 3</vt:lpstr>
      <vt:lpstr>Step 4</vt:lpstr>
      <vt:lpstr>Step 5</vt:lpstr>
      <vt:lpstr>Step 6</vt:lpstr>
      <vt:lpstr>Step 7</vt:lpstr>
      <vt:lpstr>Step 8</vt:lpstr>
      <vt:lpstr>Step 9</vt:lpstr>
      <vt:lpstr>Step 10</vt:lpstr>
      <vt:lpstr>Step 11</vt:lpstr>
      <vt:lpstr>Step 12</vt:lpstr>
      <vt:lpstr>Step 13</vt:lpstr>
      <vt:lpstr>Step 14</vt:lpstr>
      <vt:lpstr>Step 15</vt:lpstr>
      <vt:lpstr>Congratulations!</vt:lpstr>
      <vt:lpstr> THANK 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Access the SF  Employee Learning Portal A Quick Guide for UCSF @ ZSFG Employees and Trainees</dc:title>
  <dc:creator>Qare, Nancy</dc:creator>
  <cp:lastModifiedBy>Nancy Qare Lockhart</cp:lastModifiedBy>
  <cp:revision>3</cp:revision>
  <dcterms:created xsi:type="dcterms:W3CDTF">2022-05-23T19:39:50Z</dcterms:created>
  <dcterms:modified xsi:type="dcterms:W3CDTF">2023-06-02T22:26:19Z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2021-04-29T00:00:00Z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2022-05-23T00:00:00Z</vt:filetime>
  </property>
</Properties>
</file>